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10"/>
  </p:notesMasterIdLst>
  <p:sldIdLst>
    <p:sldId id="256" r:id="rId2"/>
    <p:sldId id="275" r:id="rId3"/>
    <p:sldId id="274" r:id="rId4"/>
    <p:sldId id="276" r:id="rId5"/>
    <p:sldId id="277" r:id="rId6"/>
    <p:sldId id="278" r:id="rId7"/>
    <p:sldId id="279" r:id="rId8"/>
    <p:sldId id="280" r:id="rId9"/>
  </p:sldIdLst>
  <p:sldSz cx="9144000" cy="5143500" type="screen16x9"/>
  <p:notesSz cx="6858000" cy="9144000"/>
  <p:embeddedFontLst>
    <p:embeddedFont>
      <p:font typeface="Alfa Slab One" pitchFamily="2" charset="77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Proxima Nova" panose="02000506030000020004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65"/>
    <p:restoredTop sz="94523"/>
  </p:normalViewPr>
  <p:slideViewPr>
    <p:cSldViewPr snapToGrid="0">
      <p:cViewPr varScale="1">
        <p:scale>
          <a:sx n="102" d="100"/>
          <a:sy n="102" d="100"/>
        </p:scale>
        <p:origin x="184" y="7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894bf1752_0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7894bf1752_0_2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Prop Tax is a based on assessments of property value. 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Homeowner equity = amount you owe on mortgage minus the amount you could sell you house for now. (Can be used to refinance, get loans, etc.)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Developers = operate best when values already are increasing, so that they can sell their projects for profit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894bf1752_0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7894bf1752_0_2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Prop Tax is a based on assessments of property value. 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Homeowner equity = amount you owe on mortgage minus the amount you could sell you house for now. (Can be used to refinance, get loans, etc.)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Developers = operate best when values already are increasing, so that they can sell their projects for profit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000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894bf1752_0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7894bf1752_0_2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Prop Tax is a based on assessments of property value. 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Homeowner equity = amount you owe on mortgage minus the amount you could sell you house for now. (Can be used to refinance, get loans, etc.)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Developers = operate best when values already are increasing, so that they can sell their projects for profit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632647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894bf1752_0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7894bf1752_0_2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Prop Tax is a based on assessments of property value. 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Homeowner equity = amount you owe on mortgage minus the amount you could sell you house for now. (Can be used to refinance, get loans, etc.)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Developers = operate best when values already are increasing, so that they can sell their projects for profit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761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title"/>
          </p:nvPr>
        </p:nvSpPr>
        <p:spPr>
          <a:xfrm>
            <a:off x="447500" y="257825"/>
            <a:ext cx="4124400" cy="388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/>
              <a:t>Rising Property Values Mean… </a:t>
            </a:r>
            <a:endParaRPr sz="3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2" name="Google Shape;132;p25"/>
          <p:cNvGrpSpPr/>
          <p:nvPr/>
        </p:nvGrpSpPr>
        <p:grpSpPr>
          <a:xfrm>
            <a:off x="868623" y="438672"/>
            <a:ext cx="7681678" cy="4570566"/>
            <a:chOff x="-40589" y="28463"/>
            <a:chExt cx="8127900" cy="5080100"/>
          </a:xfrm>
        </p:grpSpPr>
        <p:sp>
          <p:nvSpPr>
            <p:cNvPr id="133" name="Google Shape;133;p25"/>
            <p:cNvSpPr/>
            <p:nvPr/>
          </p:nvSpPr>
          <p:spPr>
            <a:xfrm>
              <a:off x="-40589" y="28463"/>
              <a:ext cx="8127900" cy="5079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quadBezTo>
                    <a:pt x="20000" y="40000"/>
                    <a:pt x="102151" y="15000"/>
                  </a:quadBezTo>
                  <a:lnTo>
                    <a:pt x="101145" y="0"/>
                  </a:lnTo>
                  <a:lnTo>
                    <a:pt x="120000" y="24000"/>
                  </a:lnTo>
                  <a:lnTo>
                    <a:pt x="105168" y="60000"/>
                  </a:lnTo>
                  <a:lnTo>
                    <a:pt x="104162" y="45000"/>
                  </a:lnTo>
                  <a:quadBezTo>
                    <a:pt x="30000" y="55000"/>
                    <a:pt x="0" y="120000"/>
                  </a:quadBezTo>
                  <a:close/>
                </a:path>
              </a:pathLst>
            </a:custGeom>
            <a:solidFill>
              <a:srgbClr val="CCD3EA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134;p25"/>
            <p:cNvSpPr/>
            <p:nvPr/>
          </p:nvSpPr>
          <p:spPr>
            <a:xfrm>
              <a:off x="800608" y="3805912"/>
              <a:ext cx="186900" cy="186900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5"/>
            <p:cNvSpPr/>
            <p:nvPr/>
          </p:nvSpPr>
          <p:spPr>
            <a:xfrm>
              <a:off x="894080" y="3899384"/>
              <a:ext cx="1389900" cy="120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5"/>
            <p:cNvSpPr txBox="1"/>
            <p:nvPr/>
          </p:nvSpPr>
          <p:spPr>
            <a:xfrm>
              <a:off x="894080" y="3899384"/>
              <a:ext cx="1389900" cy="120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3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sz="1400">
                  <a:latin typeface="Calibri"/>
                  <a:ea typeface="Calibri"/>
                  <a:cs typeface="Calibri"/>
                  <a:sym typeface="Calibri"/>
                </a:rPr>
                <a:t>City Property Tax Revenue </a:t>
              </a:r>
              <a:endParaRPr sz="1100"/>
            </a:p>
          </p:txBody>
        </p:sp>
        <p:sp>
          <p:nvSpPr>
            <p:cNvPr id="137" name="Google Shape;137;p25"/>
            <p:cNvSpPr/>
            <p:nvPr/>
          </p:nvSpPr>
          <p:spPr>
            <a:xfrm>
              <a:off x="1713612" y="2902473"/>
              <a:ext cx="325201" cy="325200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5"/>
            <p:cNvSpPr/>
            <p:nvPr/>
          </p:nvSpPr>
          <p:spPr>
            <a:xfrm>
              <a:off x="2283968" y="2786863"/>
              <a:ext cx="1707000" cy="232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5"/>
            <p:cNvSpPr txBox="1"/>
            <p:nvPr/>
          </p:nvSpPr>
          <p:spPr>
            <a:xfrm>
              <a:off x="2080889" y="3037365"/>
              <a:ext cx="1459101" cy="4996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92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Homeowner Equity</a:t>
              </a:r>
              <a:endParaRPr sz="1100" dirty="0"/>
            </a:p>
          </p:txBody>
        </p:sp>
        <p:sp>
          <p:nvSpPr>
            <p:cNvPr id="140" name="Google Shape;140;p25"/>
            <p:cNvSpPr/>
            <p:nvPr/>
          </p:nvSpPr>
          <p:spPr>
            <a:xfrm>
              <a:off x="2851649" y="2015411"/>
              <a:ext cx="430800" cy="430800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141;p25"/>
            <p:cNvSpPr/>
            <p:nvPr/>
          </p:nvSpPr>
          <p:spPr>
            <a:xfrm>
              <a:off x="4023360" y="1968984"/>
              <a:ext cx="1707000" cy="313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5"/>
            <p:cNvSpPr txBox="1"/>
            <p:nvPr/>
          </p:nvSpPr>
          <p:spPr>
            <a:xfrm>
              <a:off x="3169860" y="2129101"/>
              <a:ext cx="1707000" cy="4874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12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Developer Profit Opportunities</a:t>
              </a:r>
              <a:endParaRPr sz="1100" dirty="0"/>
            </a:p>
          </p:txBody>
        </p:sp>
        <p:sp>
          <p:nvSpPr>
            <p:cNvPr id="143" name="Google Shape;143;p25"/>
            <p:cNvSpPr/>
            <p:nvPr/>
          </p:nvSpPr>
          <p:spPr>
            <a:xfrm>
              <a:off x="5708025" y="1048415"/>
              <a:ext cx="577200" cy="577200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5"/>
            <p:cNvSpPr/>
            <p:nvPr/>
          </p:nvSpPr>
          <p:spPr>
            <a:xfrm>
              <a:off x="5933440" y="1466063"/>
              <a:ext cx="1707000" cy="364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5"/>
            <p:cNvSpPr txBox="1"/>
            <p:nvPr/>
          </p:nvSpPr>
          <p:spPr>
            <a:xfrm>
              <a:off x="6089417" y="1337015"/>
              <a:ext cx="1707000" cy="5771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93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Bank Profit Opportunities</a:t>
              </a:r>
              <a:endParaRPr sz="1100" dirty="0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27386B98-E669-F445-AAAE-D97ADF6917E8}"/>
              </a:ext>
            </a:extLst>
          </p:cNvPr>
          <p:cNvSpPr/>
          <p:nvPr/>
        </p:nvSpPr>
        <p:spPr>
          <a:xfrm>
            <a:off x="5072990" y="1702105"/>
            <a:ext cx="466646" cy="4404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E0080B-51DA-F749-A108-CE091A3F3C41}"/>
              </a:ext>
            </a:extLst>
          </p:cNvPr>
          <p:cNvSpPr txBox="1"/>
          <p:nvPr/>
        </p:nvSpPr>
        <p:spPr>
          <a:xfrm>
            <a:off x="5501362" y="1991735"/>
            <a:ext cx="14630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Investment Capital Profit Opportunities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title"/>
          </p:nvPr>
        </p:nvSpPr>
        <p:spPr>
          <a:xfrm>
            <a:off x="339153" y="31817"/>
            <a:ext cx="4124400" cy="282460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/>
              <a:t>Rising Property Values Mean… </a:t>
            </a:r>
            <a:endParaRPr sz="3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2" name="Google Shape;132;p25"/>
          <p:cNvGrpSpPr/>
          <p:nvPr/>
        </p:nvGrpSpPr>
        <p:grpSpPr>
          <a:xfrm>
            <a:off x="-92890" y="445116"/>
            <a:ext cx="8291569" cy="4570566"/>
            <a:chOff x="-1015820" y="28463"/>
            <a:chExt cx="8773219" cy="5080100"/>
          </a:xfrm>
        </p:grpSpPr>
        <p:sp>
          <p:nvSpPr>
            <p:cNvPr id="133" name="Google Shape;133;p25"/>
            <p:cNvSpPr/>
            <p:nvPr/>
          </p:nvSpPr>
          <p:spPr>
            <a:xfrm>
              <a:off x="-1015820" y="28463"/>
              <a:ext cx="8127900" cy="5079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quadBezTo>
                    <a:pt x="20000" y="40000"/>
                    <a:pt x="102151" y="15000"/>
                  </a:quadBezTo>
                  <a:lnTo>
                    <a:pt x="101145" y="0"/>
                  </a:lnTo>
                  <a:lnTo>
                    <a:pt x="120000" y="24000"/>
                  </a:lnTo>
                  <a:lnTo>
                    <a:pt x="105168" y="60000"/>
                  </a:lnTo>
                  <a:lnTo>
                    <a:pt x="104162" y="45000"/>
                  </a:lnTo>
                  <a:quadBezTo>
                    <a:pt x="30000" y="55000"/>
                    <a:pt x="0" y="120000"/>
                  </a:quadBezTo>
                  <a:close/>
                </a:path>
              </a:pathLst>
            </a:custGeom>
            <a:solidFill>
              <a:srgbClr val="CCD3EA"/>
            </a:solidFill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4" name="Google Shape;134;p25"/>
            <p:cNvSpPr/>
            <p:nvPr/>
          </p:nvSpPr>
          <p:spPr>
            <a:xfrm>
              <a:off x="248046" y="3445284"/>
              <a:ext cx="186900" cy="186900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5"/>
            <p:cNvSpPr/>
            <p:nvPr/>
          </p:nvSpPr>
          <p:spPr>
            <a:xfrm>
              <a:off x="894080" y="3899384"/>
              <a:ext cx="1389900" cy="120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5"/>
            <p:cNvSpPr txBox="1"/>
            <p:nvPr/>
          </p:nvSpPr>
          <p:spPr>
            <a:xfrm>
              <a:off x="363869" y="3633569"/>
              <a:ext cx="1389901" cy="120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43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City Property Tax Revenue </a:t>
              </a:r>
              <a:endParaRPr sz="1100" dirty="0"/>
            </a:p>
          </p:txBody>
        </p:sp>
        <p:sp>
          <p:nvSpPr>
            <p:cNvPr id="137" name="Google Shape;137;p25"/>
            <p:cNvSpPr/>
            <p:nvPr/>
          </p:nvSpPr>
          <p:spPr>
            <a:xfrm>
              <a:off x="1370616" y="2510736"/>
              <a:ext cx="325201" cy="325200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138;p25"/>
            <p:cNvSpPr/>
            <p:nvPr/>
          </p:nvSpPr>
          <p:spPr>
            <a:xfrm>
              <a:off x="2283968" y="2786863"/>
              <a:ext cx="1707000" cy="232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5"/>
            <p:cNvSpPr txBox="1"/>
            <p:nvPr/>
          </p:nvSpPr>
          <p:spPr>
            <a:xfrm>
              <a:off x="1589030" y="2835935"/>
              <a:ext cx="1459101" cy="4996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92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Homeowner Equity</a:t>
              </a:r>
              <a:endParaRPr sz="1100" dirty="0"/>
            </a:p>
          </p:txBody>
        </p:sp>
        <p:sp>
          <p:nvSpPr>
            <p:cNvPr id="140" name="Google Shape;140;p25"/>
            <p:cNvSpPr/>
            <p:nvPr/>
          </p:nvSpPr>
          <p:spPr>
            <a:xfrm>
              <a:off x="2626353" y="1849955"/>
              <a:ext cx="430800" cy="430800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141;p25"/>
            <p:cNvSpPr/>
            <p:nvPr/>
          </p:nvSpPr>
          <p:spPr>
            <a:xfrm>
              <a:off x="4023360" y="1968984"/>
              <a:ext cx="1707000" cy="313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5"/>
            <p:cNvSpPr txBox="1"/>
            <p:nvPr/>
          </p:nvSpPr>
          <p:spPr>
            <a:xfrm>
              <a:off x="2966781" y="2136827"/>
              <a:ext cx="1707000" cy="4874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12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Developer Profit Opportunities</a:t>
              </a:r>
              <a:endParaRPr sz="1100" dirty="0"/>
            </a:p>
          </p:txBody>
        </p:sp>
        <p:sp>
          <p:nvSpPr>
            <p:cNvPr id="143" name="Google Shape;143;p25"/>
            <p:cNvSpPr/>
            <p:nvPr/>
          </p:nvSpPr>
          <p:spPr>
            <a:xfrm>
              <a:off x="5644839" y="925546"/>
              <a:ext cx="577200" cy="577200"/>
            </a:xfrm>
            <a:prstGeom prst="ellipse">
              <a:avLst/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5"/>
            <p:cNvSpPr/>
            <p:nvPr/>
          </p:nvSpPr>
          <p:spPr>
            <a:xfrm>
              <a:off x="5933440" y="1466063"/>
              <a:ext cx="1707000" cy="364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5"/>
            <p:cNvSpPr txBox="1"/>
            <p:nvPr/>
          </p:nvSpPr>
          <p:spPr>
            <a:xfrm>
              <a:off x="6050399" y="1372620"/>
              <a:ext cx="1707000" cy="5771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93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Bank Profit Opportunities</a:t>
              </a:r>
              <a:endParaRPr sz="1100" dirty="0"/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27386B98-E669-F445-AAAE-D97ADF6917E8}"/>
              </a:ext>
            </a:extLst>
          </p:cNvPr>
          <p:cNvSpPr/>
          <p:nvPr/>
        </p:nvSpPr>
        <p:spPr>
          <a:xfrm>
            <a:off x="4824006" y="1551323"/>
            <a:ext cx="466646" cy="4404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E0080B-51DA-F749-A108-CE091A3F3C41}"/>
              </a:ext>
            </a:extLst>
          </p:cNvPr>
          <p:cNvSpPr txBox="1"/>
          <p:nvPr/>
        </p:nvSpPr>
        <p:spPr>
          <a:xfrm>
            <a:off x="5180339" y="1926654"/>
            <a:ext cx="14630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Investment Capital Profit Opportunities</a:t>
            </a:r>
          </a:p>
        </p:txBody>
      </p:sp>
      <p:sp>
        <p:nvSpPr>
          <p:cNvPr id="4" name="Curved Left Arrow 3">
            <a:extLst>
              <a:ext uri="{FF2B5EF4-FFF2-40B4-BE49-F238E27FC236}">
                <a16:creationId xmlns:a16="http://schemas.microsoft.com/office/drawing/2014/main" id="{55694CC6-92C8-A542-9EB3-7E1C7C250AEB}"/>
              </a:ext>
            </a:extLst>
          </p:cNvPr>
          <p:cNvSpPr/>
          <p:nvPr/>
        </p:nvSpPr>
        <p:spPr>
          <a:xfrm>
            <a:off x="7671172" y="1252222"/>
            <a:ext cx="1187994" cy="295808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AC918B-9F07-D944-A50A-9F1D87798403}"/>
              </a:ext>
            </a:extLst>
          </p:cNvPr>
          <p:cNvSpPr txBox="1"/>
          <p:nvPr/>
        </p:nvSpPr>
        <p:spPr>
          <a:xfrm>
            <a:off x="4020706" y="3227149"/>
            <a:ext cx="3539928" cy="138499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       Increased Rents/ Evictions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    Increased Homelessness </a:t>
            </a:r>
          </a:p>
          <a:p>
            <a:endParaRPr lang="en-US" dirty="0"/>
          </a:p>
          <a:p>
            <a:r>
              <a:rPr lang="en-US" dirty="0"/>
              <a:t>        Increased risk of local business &amp;         elderly homeowner displacement </a:t>
            </a:r>
          </a:p>
        </p:txBody>
      </p:sp>
      <p:sp>
        <p:nvSpPr>
          <p:cNvPr id="35" name="Google Shape;137;p25">
            <a:extLst>
              <a:ext uri="{FF2B5EF4-FFF2-40B4-BE49-F238E27FC236}">
                <a16:creationId xmlns:a16="http://schemas.microsoft.com/office/drawing/2014/main" id="{AD6AF965-01B3-1144-94EF-725C2D1C9236}"/>
              </a:ext>
            </a:extLst>
          </p:cNvPr>
          <p:cNvSpPr/>
          <p:nvPr/>
        </p:nvSpPr>
        <p:spPr>
          <a:xfrm>
            <a:off x="4093534" y="3303884"/>
            <a:ext cx="307347" cy="292582"/>
          </a:xfrm>
          <a:prstGeom prst="ellipse">
            <a:avLst/>
          </a:pr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" name="Google Shape;137;p25">
            <a:extLst>
              <a:ext uri="{FF2B5EF4-FFF2-40B4-BE49-F238E27FC236}">
                <a16:creationId xmlns:a16="http://schemas.microsoft.com/office/drawing/2014/main" id="{9AF75D76-1416-104F-B8E7-DF6276D3CA9B}"/>
              </a:ext>
            </a:extLst>
          </p:cNvPr>
          <p:cNvSpPr/>
          <p:nvPr/>
        </p:nvSpPr>
        <p:spPr>
          <a:xfrm>
            <a:off x="4103367" y="3695088"/>
            <a:ext cx="307347" cy="292582"/>
          </a:xfrm>
          <a:prstGeom prst="ellipse">
            <a:avLst/>
          </a:pr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137;p25">
            <a:extLst>
              <a:ext uri="{FF2B5EF4-FFF2-40B4-BE49-F238E27FC236}">
                <a16:creationId xmlns:a16="http://schemas.microsoft.com/office/drawing/2014/main" id="{25E78721-5316-094D-9944-E04C2361CF96}"/>
              </a:ext>
            </a:extLst>
          </p:cNvPr>
          <p:cNvSpPr/>
          <p:nvPr/>
        </p:nvSpPr>
        <p:spPr>
          <a:xfrm>
            <a:off x="4118486" y="4043058"/>
            <a:ext cx="307347" cy="292582"/>
          </a:xfrm>
          <a:prstGeom prst="ellipse">
            <a:avLst/>
          </a:prstGeom>
          <a:solidFill>
            <a:srgbClr val="4372C3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761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25"/>
          <p:cNvGrpSpPr/>
          <p:nvPr/>
        </p:nvGrpSpPr>
        <p:grpSpPr>
          <a:xfrm>
            <a:off x="3857790" y="1218468"/>
            <a:ext cx="7391702" cy="4206417"/>
            <a:chOff x="319249" y="433208"/>
            <a:chExt cx="7821080" cy="4675355"/>
          </a:xfrm>
        </p:grpSpPr>
        <p:sp>
          <p:nvSpPr>
            <p:cNvPr id="135" name="Google Shape;135;p25"/>
            <p:cNvSpPr/>
            <p:nvPr/>
          </p:nvSpPr>
          <p:spPr>
            <a:xfrm>
              <a:off x="894080" y="3899384"/>
              <a:ext cx="1389900" cy="120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5"/>
            <p:cNvSpPr txBox="1"/>
            <p:nvPr/>
          </p:nvSpPr>
          <p:spPr>
            <a:xfrm>
              <a:off x="436568" y="433208"/>
              <a:ext cx="1389901" cy="284776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txBody>
            <a:bodyPr spcFirstLastPara="1" wrap="square" lIns="743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dirty="0">
                  <a:latin typeface="Calibri"/>
                  <a:ea typeface="Calibri"/>
                  <a:cs typeface="Calibri"/>
                  <a:sym typeface="Calibri"/>
                </a:rPr>
                <a:t>Local Politicians </a:t>
              </a: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100" dirty="0"/>
            </a:p>
          </p:txBody>
        </p:sp>
        <p:sp>
          <p:nvSpPr>
            <p:cNvPr id="138" name="Google Shape;138;p25"/>
            <p:cNvSpPr/>
            <p:nvPr/>
          </p:nvSpPr>
          <p:spPr>
            <a:xfrm>
              <a:off x="2283968" y="2786863"/>
              <a:ext cx="1707000" cy="232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5"/>
            <p:cNvSpPr txBox="1"/>
            <p:nvPr/>
          </p:nvSpPr>
          <p:spPr>
            <a:xfrm>
              <a:off x="319249" y="3379201"/>
              <a:ext cx="2007688" cy="383653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txBody>
            <a:bodyPr spcFirstLastPara="1" wrap="square" lIns="1292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 Resident Homeowners</a:t>
              </a:r>
              <a:endParaRPr sz="1100" dirty="0"/>
            </a:p>
          </p:txBody>
        </p:sp>
        <p:sp>
          <p:nvSpPr>
            <p:cNvPr id="141" name="Google Shape;141;p25"/>
            <p:cNvSpPr/>
            <p:nvPr/>
          </p:nvSpPr>
          <p:spPr>
            <a:xfrm>
              <a:off x="4023360" y="1968984"/>
              <a:ext cx="1707000" cy="313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5"/>
            <p:cNvSpPr/>
            <p:nvPr/>
          </p:nvSpPr>
          <p:spPr>
            <a:xfrm>
              <a:off x="6433329" y="1466085"/>
              <a:ext cx="1707000" cy="364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11D650F-7CC0-C44D-ABAF-C44D003A3E53}"/>
              </a:ext>
            </a:extLst>
          </p:cNvPr>
          <p:cNvSpPr txBox="1"/>
          <p:nvPr/>
        </p:nvSpPr>
        <p:spPr>
          <a:xfrm>
            <a:off x="6872719" y="3737563"/>
            <a:ext cx="1760338" cy="1169551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Real Estate Industrial Complex (developers, flippers, speculators)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552E380-884C-1541-A73A-1513A84234FA}"/>
              </a:ext>
            </a:extLst>
          </p:cNvPr>
          <p:cNvCxnSpPr>
            <a:cxnSpLocks/>
          </p:cNvCxnSpPr>
          <p:nvPr/>
        </p:nvCxnSpPr>
        <p:spPr>
          <a:xfrm flipH="1" flipV="1">
            <a:off x="4632181" y="1720057"/>
            <a:ext cx="59723" cy="1821187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46EEBCD-F165-934E-AE46-637EEC4B03FC}"/>
              </a:ext>
            </a:extLst>
          </p:cNvPr>
          <p:cNvCxnSpPr/>
          <p:nvPr/>
        </p:nvCxnSpPr>
        <p:spPr>
          <a:xfrm flipH="1" flipV="1">
            <a:off x="5683624" y="1559859"/>
            <a:ext cx="1452282" cy="1848798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FF4D372-230B-B046-9D59-43635E0052AB}"/>
              </a:ext>
            </a:extLst>
          </p:cNvPr>
          <p:cNvSpPr txBox="1"/>
          <p:nvPr/>
        </p:nvSpPr>
        <p:spPr>
          <a:xfrm>
            <a:off x="6852056" y="2656639"/>
            <a:ext cx="2228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Campaign Contributions	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3525FA4-9612-BE46-A50F-49DF59E5D689}"/>
              </a:ext>
            </a:extLst>
          </p:cNvPr>
          <p:cNvSpPr txBox="1"/>
          <p:nvPr/>
        </p:nvSpPr>
        <p:spPr>
          <a:xfrm>
            <a:off x="4722517" y="2796555"/>
            <a:ext cx="80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Votes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1312F5-E4AA-C145-BB9E-4BF401A5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44" y="568290"/>
            <a:ext cx="8281074" cy="132407"/>
          </a:xfrm>
        </p:spPr>
        <p:txBody>
          <a:bodyPr/>
          <a:lstStyle/>
          <a:p>
            <a:r>
              <a:rPr lang="en-US" sz="2800" dirty="0"/>
              <a:t>The Political Alliances around Higher Property Values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9F432A1-8099-3247-9080-A01953FEDA6F}"/>
              </a:ext>
            </a:extLst>
          </p:cNvPr>
          <p:cNvCxnSpPr>
            <a:cxnSpLocks/>
          </p:cNvCxnSpPr>
          <p:nvPr/>
        </p:nvCxnSpPr>
        <p:spPr>
          <a:xfrm flipV="1">
            <a:off x="2198318" y="1645005"/>
            <a:ext cx="1659472" cy="1896239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D8F9742-6913-984B-801D-EF45F6DEFDA3}"/>
              </a:ext>
            </a:extLst>
          </p:cNvPr>
          <p:cNvSpPr txBox="1"/>
          <p:nvPr/>
        </p:nvSpPr>
        <p:spPr>
          <a:xfrm>
            <a:off x="570774" y="2796555"/>
            <a:ext cx="213969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Tax Revenue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0595C1-A124-6D48-BC64-44D49741FAA9}"/>
              </a:ext>
            </a:extLst>
          </p:cNvPr>
          <p:cNvSpPr txBox="1"/>
          <p:nvPr/>
        </p:nvSpPr>
        <p:spPr>
          <a:xfrm>
            <a:off x="510943" y="3886417"/>
            <a:ext cx="2273759" cy="523220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Commercial &amp; residential property owners  </a:t>
            </a:r>
          </a:p>
        </p:txBody>
      </p:sp>
      <p:sp>
        <p:nvSpPr>
          <p:cNvPr id="20" name="Left-Right Arrow Callout 19">
            <a:extLst>
              <a:ext uri="{FF2B5EF4-FFF2-40B4-BE49-F238E27FC236}">
                <a16:creationId xmlns:a16="http://schemas.microsoft.com/office/drawing/2014/main" id="{B3A5FDC5-3FF6-9040-8DE8-D4C3A1737330}"/>
              </a:ext>
            </a:extLst>
          </p:cNvPr>
          <p:cNvSpPr/>
          <p:nvPr/>
        </p:nvSpPr>
        <p:spPr>
          <a:xfrm>
            <a:off x="2505456" y="4346738"/>
            <a:ext cx="4188713" cy="576072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051499-5F23-0A41-A43C-0AA488DD36EF}"/>
              </a:ext>
            </a:extLst>
          </p:cNvPr>
          <p:cNvSpPr txBox="1"/>
          <p:nvPr/>
        </p:nvSpPr>
        <p:spPr>
          <a:xfrm>
            <a:off x="3730751" y="4409637"/>
            <a:ext cx="1874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Rents, Equity, Profits</a:t>
            </a:r>
          </a:p>
        </p:txBody>
      </p:sp>
    </p:spTree>
    <p:extLst>
      <p:ext uri="{BB962C8B-B14F-4D97-AF65-F5344CB8AC3E}">
        <p14:creationId xmlns:p14="http://schemas.microsoft.com/office/powerpoint/2010/main" val="154118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25"/>
          <p:cNvGrpSpPr/>
          <p:nvPr/>
        </p:nvGrpSpPr>
        <p:grpSpPr>
          <a:xfrm>
            <a:off x="3857790" y="1218468"/>
            <a:ext cx="7391702" cy="4206417"/>
            <a:chOff x="319249" y="433208"/>
            <a:chExt cx="7821080" cy="4675355"/>
          </a:xfrm>
        </p:grpSpPr>
        <p:sp>
          <p:nvSpPr>
            <p:cNvPr id="135" name="Google Shape;135;p25"/>
            <p:cNvSpPr/>
            <p:nvPr/>
          </p:nvSpPr>
          <p:spPr>
            <a:xfrm>
              <a:off x="894080" y="3899384"/>
              <a:ext cx="1389900" cy="1209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5"/>
            <p:cNvSpPr txBox="1"/>
            <p:nvPr/>
          </p:nvSpPr>
          <p:spPr>
            <a:xfrm>
              <a:off x="436568" y="433208"/>
              <a:ext cx="1389901" cy="284776"/>
            </a:xfrm>
            <a:prstGeom prst="rect">
              <a:avLst/>
            </a:prstGeom>
            <a:noFill/>
            <a:ln w="3175">
              <a:solidFill>
                <a:schemeClr val="accent1"/>
              </a:solidFill>
            </a:ln>
          </p:spPr>
          <p:txBody>
            <a:bodyPr spcFirstLastPara="1" wrap="square" lIns="743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dirty="0">
                  <a:latin typeface="Calibri"/>
                  <a:ea typeface="Calibri"/>
                  <a:cs typeface="Calibri"/>
                  <a:sym typeface="Calibri"/>
                </a:rPr>
                <a:t>Local Politicians </a:t>
              </a: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100" dirty="0"/>
            </a:p>
          </p:txBody>
        </p:sp>
        <p:sp>
          <p:nvSpPr>
            <p:cNvPr id="138" name="Google Shape;138;p25"/>
            <p:cNvSpPr/>
            <p:nvPr/>
          </p:nvSpPr>
          <p:spPr>
            <a:xfrm>
              <a:off x="2283968" y="2786863"/>
              <a:ext cx="1707000" cy="232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5"/>
            <p:cNvSpPr txBox="1"/>
            <p:nvPr/>
          </p:nvSpPr>
          <p:spPr>
            <a:xfrm>
              <a:off x="319249" y="3379201"/>
              <a:ext cx="2007688" cy="383653"/>
            </a:xfrm>
            <a:prstGeom prst="rect">
              <a:avLst/>
            </a:prstGeom>
            <a:noFill/>
            <a:ln w="3175">
              <a:solidFill>
                <a:schemeClr val="bg1"/>
              </a:solidFill>
            </a:ln>
          </p:spPr>
          <p:txBody>
            <a:bodyPr spcFirstLastPara="1" wrap="square" lIns="12920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" sz="1400" dirty="0">
                  <a:latin typeface="Calibri"/>
                  <a:ea typeface="Calibri"/>
                  <a:cs typeface="Calibri"/>
                  <a:sym typeface="Calibri"/>
                </a:rPr>
                <a:t> Resident Homeowners</a:t>
              </a:r>
              <a:endParaRPr sz="1100" dirty="0"/>
            </a:p>
          </p:txBody>
        </p:sp>
        <p:sp>
          <p:nvSpPr>
            <p:cNvPr id="141" name="Google Shape;141;p25"/>
            <p:cNvSpPr/>
            <p:nvPr/>
          </p:nvSpPr>
          <p:spPr>
            <a:xfrm>
              <a:off x="4023360" y="1968984"/>
              <a:ext cx="1707000" cy="313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5"/>
            <p:cNvSpPr/>
            <p:nvPr/>
          </p:nvSpPr>
          <p:spPr>
            <a:xfrm>
              <a:off x="6433329" y="1466085"/>
              <a:ext cx="1707000" cy="364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11D650F-7CC0-C44D-ABAF-C44D003A3E53}"/>
              </a:ext>
            </a:extLst>
          </p:cNvPr>
          <p:cNvSpPr txBox="1"/>
          <p:nvPr/>
        </p:nvSpPr>
        <p:spPr>
          <a:xfrm>
            <a:off x="6872719" y="3737563"/>
            <a:ext cx="1760338" cy="1169551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Real Estate Industrial Complex (developers, flippers, speculators)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552E380-884C-1541-A73A-1513A84234FA}"/>
              </a:ext>
            </a:extLst>
          </p:cNvPr>
          <p:cNvCxnSpPr>
            <a:cxnSpLocks/>
          </p:cNvCxnSpPr>
          <p:nvPr/>
        </p:nvCxnSpPr>
        <p:spPr>
          <a:xfrm flipH="1" flipV="1">
            <a:off x="4632181" y="1720057"/>
            <a:ext cx="59723" cy="1821187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46EEBCD-F165-934E-AE46-637EEC4B03FC}"/>
              </a:ext>
            </a:extLst>
          </p:cNvPr>
          <p:cNvCxnSpPr/>
          <p:nvPr/>
        </p:nvCxnSpPr>
        <p:spPr>
          <a:xfrm flipH="1" flipV="1">
            <a:off x="5683624" y="1559859"/>
            <a:ext cx="1452282" cy="1848798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FF4D372-230B-B046-9D59-43635E0052AB}"/>
              </a:ext>
            </a:extLst>
          </p:cNvPr>
          <p:cNvSpPr txBox="1"/>
          <p:nvPr/>
        </p:nvSpPr>
        <p:spPr>
          <a:xfrm>
            <a:off x="6852056" y="2656639"/>
            <a:ext cx="2228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Campaign Contributions	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3525FA4-9612-BE46-A50F-49DF59E5D689}"/>
              </a:ext>
            </a:extLst>
          </p:cNvPr>
          <p:cNvSpPr txBox="1"/>
          <p:nvPr/>
        </p:nvSpPr>
        <p:spPr>
          <a:xfrm>
            <a:off x="4675800" y="3140997"/>
            <a:ext cx="8042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Votes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1312F5-E4AA-C145-BB9E-4BF401A5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644" y="568290"/>
            <a:ext cx="8281074" cy="132407"/>
          </a:xfrm>
        </p:spPr>
        <p:txBody>
          <a:bodyPr/>
          <a:lstStyle/>
          <a:p>
            <a:r>
              <a:rPr lang="en-US" sz="2800" dirty="0"/>
              <a:t>Breaking the Political Alliances around Higher Property Values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9F432A1-8099-3247-9080-A01953FEDA6F}"/>
              </a:ext>
            </a:extLst>
          </p:cNvPr>
          <p:cNvCxnSpPr>
            <a:cxnSpLocks/>
          </p:cNvCxnSpPr>
          <p:nvPr/>
        </p:nvCxnSpPr>
        <p:spPr>
          <a:xfrm flipV="1">
            <a:off x="2198318" y="1645005"/>
            <a:ext cx="1659472" cy="1896239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D8F9742-6913-984B-801D-EF45F6DEFDA3}"/>
              </a:ext>
            </a:extLst>
          </p:cNvPr>
          <p:cNvSpPr txBox="1"/>
          <p:nvPr/>
        </p:nvSpPr>
        <p:spPr>
          <a:xfrm>
            <a:off x="570774" y="2796555"/>
            <a:ext cx="213969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Property Tax Revenue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0595C1-A124-6D48-BC64-44D49741FAA9}"/>
              </a:ext>
            </a:extLst>
          </p:cNvPr>
          <p:cNvSpPr txBox="1"/>
          <p:nvPr/>
        </p:nvSpPr>
        <p:spPr>
          <a:xfrm>
            <a:off x="510943" y="3886417"/>
            <a:ext cx="2273759" cy="523220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Commercial &amp; residential property owners  </a:t>
            </a:r>
          </a:p>
        </p:txBody>
      </p:sp>
      <p:sp>
        <p:nvSpPr>
          <p:cNvPr id="20" name="Left-Right Arrow Callout 19">
            <a:extLst>
              <a:ext uri="{FF2B5EF4-FFF2-40B4-BE49-F238E27FC236}">
                <a16:creationId xmlns:a16="http://schemas.microsoft.com/office/drawing/2014/main" id="{B3A5FDC5-3FF6-9040-8DE8-D4C3A1737330}"/>
              </a:ext>
            </a:extLst>
          </p:cNvPr>
          <p:cNvSpPr/>
          <p:nvPr/>
        </p:nvSpPr>
        <p:spPr>
          <a:xfrm>
            <a:off x="2505456" y="4346738"/>
            <a:ext cx="4188713" cy="576072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051499-5F23-0A41-A43C-0AA488DD36EF}"/>
              </a:ext>
            </a:extLst>
          </p:cNvPr>
          <p:cNvSpPr txBox="1"/>
          <p:nvPr/>
        </p:nvSpPr>
        <p:spPr>
          <a:xfrm>
            <a:off x="3730751" y="4409637"/>
            <a:ext cx="1874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Rents, Equity, Profits</a:t>
            </a:r>
          </a:p>
        </p:txBody>
      </p:sp>
      <p:pic>
        <p:nvPicPr>
          <p:cNvPr id="9" name="Graphic 8" descr="Traffic light with solid fill">
            <a:extLst>
              <a:ext uri="{FF2B5EF4-FFF2-40B4-BE49-F238E27FC236}">
                <a16:creationId xmlns:a16="http://schemas.microsoft.com/office/drawing/2014/main" id="{AAF77DF3-BF78-9B4F-82E0-F2876939A0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54118" y="1714385"/>
            <a:ext cx="914400" cy="914400"/>
          </a:xfrm>
          <a:prstGeom prst="rect">
            <a:avLst/>
          </a:prstGeom>
        </p:spPr>
      </p:pic>
      <p:pic>
        <p:nvPicPr>
          <p:cNvPr id="11" name="Graphic 10" descr="Traffic light with solid fill">
            <a:extLst>
              <a:ext uri="{FF2B5EF4-FFF2-40B4-BE49-F238E27FC236}">
                <a16:creationId xmlns:a16="http://schemas.microsoft.com/office/drawing/2014/main" id="{D796017D-7E1F-D94B-BDD9-FE39CC8D62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94391" y="1638778"/>
            <a:ext cx="914400" cy="914400"/>
          </a:xfrm>
          <a:prstGeom prst="rect">
            <a:avLst/>
          </a:prstGeom>
        </p:spPr>
      </p:pic>
      <p:pic>
        <p:nvPicPr>
          <p:cNvPr id="14" name="Graphic 13" descr="Traffic light with solid fill">
            <a:extLst>
              <a:ext uri="{FF2B5EF4-FFF2-40B4-BE49-F238E27FC236}">
                <a16:creationId xmlns:a16="http://schemas.microsoft.com/office/drawing/2014/main" id="{69367CF5-4004-734A-8A74-60D604356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00705" y="1864954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8984FC6-3343-654C-A11D-3CB1AA164D0B}"/>
              </a:ext>
            </a:extLst>
          </p:cNvPr>
          <p:cNvSpPr txBox="1"/>
          <p:nvPr/>
        </p:nvSpPr>
        <p:spPr>
          <a:xfrm>
            <a:off x="6409765" y="1908380"/>
            <a:ext cx="2671141" cy="30777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Public Financing Campaigns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E1D20F8-3687-FB49-8250-144E9B85520C}"/>
              </a:ext>
            </a:extLst>
          </p:cNvPr>
          <p:cNvSpPr txBox="1"/>
          <p:nvPr/>
        </p:nvSpPr>
        <p:spPr>
          <a:xfrm>
            <a:off x="436999" y="1852247"/>
            <a:ext cx="2530918" cy="52322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Reduce Property Tax Dependence w/alternatives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17D4E6-76BF-9B4F-85BB-63986D25CE34}"/>
              </a:ext>
            </a:extLst>
          </p:cNvPr>
          <p:cNvSpPr txBox="1"/>
          <p:nvPr/>
        </p:nvSpPr>
        <p:spPr>
          <a:xfrm>
            <a:off x="3557016" y="2760649"/>
            <a:ext cx="2389669" cy="30777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Community  Landowners</a:t>
            </a:r>
          </a:p>
        </p:txBody>
      </p:sp>
    </p:spTree>
    <p:extLst>
      <p:ext uri="{BB962C8B-B14F-4D97-AF65-F5344CB8AC3E}">
        <p14:creationId xmlns:p14="http://schemas.microsoft.com/office/powerpoint/2010/main" val="1445461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4E90F-EDB8-5045-ACEC-9B936651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7" y="180162"/>
            <a:ext cx="8114400" cy="667512"/>
          </a:xfrm>
        </p:spPr>
        <p:txBody>
          <a:bodyPr/>
          <a:lstStyle/>
          <a:p>
            <a:r>
              <a:rPr lang="en-US" sz="2800" dirty="0"/>
              <a:t>The Rise of Speculative Capital </a:t>
            </a:r>
          </a:p>
        </p:txBody>
      </p:sp>
      <p:sp>
        <p:nvSpPr>
          <p:cNvPr id="4" name="Google Shape;133;p25">
            <a:extLst>
              <a:ext uri="{FF2B5EF4-FFF2-40B4-BE49-F238E27FC236}">
                <a16:creationId xmlns:a16="http://schemas.microsoft.com/office/drawing/2014/main" id="{CED37496-7986-C24F-AB45-F3038C35739D}"/>
              </a:ext>
            </a:extLst>
          </p:cNvPr>
          <p:cNvSpPr/>
          <p:nvPr/>
        </p:nvSpPr>
        <p:spPr>
          <a:xfrm>
            <a:off x="484575" y="392952"/>
            <a:ext cx="7681678" cy="4570386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120000"/>
                </a:moveTo>
                <a:quadBezTo>
                  <a:pt x="20000" y="40000"/>
                  <a:pt x="102151" y="15000"/>
                </a:quadBezTo>
                <a:lnTo>
                  <a:pt x="101145" y="0"/>
                </a:lnTo>
                <a:lnTo>
                  <a:pt x="120000" y="24000"/>
                </a:lnTo>
                <a:lnTo>
                  <a:pt x="105168" y="60000"/>
                </a:lnTo>
                <a:lnTo>
                  <a:pt x="104162" y="45000"/>
                </a:lnTo>
                <a:quadBezTo>
                  <a:pt x="30000" y="55000"/>
                  <a:pt x="0" y="120000"/>
                </a:quadBezTo>
                <a:close/>
              </a:path>
            </a:pathLst>
          </a:custGeom>
          <a:solidFill>
            <a:srgbClr val="CCD3EA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9B41F2-BB19-FF47-A217-F1688654C54C}"/>
              </a:ext>
            </a:extLst>
          </p:cNvPr>
          <p:cNvSpPr/>
          <p:nvPr/>
        </p:nvSpPr>
        <p:spPr>
          <a:xfrm>
            <a:off x="1243584" y="3721608"/>
            <a:ext cx="228600" cy="24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A81D0F8-FCD8-414F-BE91-33DF33024A84}"/>
              </a:ext>
            </a:extLst>
          </p:cNvPr>
          <p:cNvSpPr/>
          <p:nvPr/>
        </p:nvSpPr>
        <p:spPr>
          <a:xfrm>
            <a:off x="2154936" y="2977896"/>
            <a:ext cx="228600" cy="24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D24EC31-2891-CB4F-9C8A-5DF5312E87FB}"/>
              </a:ext>
            </a:extLst>
          </p:cNvPr>
          <p:cNvSpPr/>
          <p:nvPr/>
        </p:nvSpPr>
        <p:spPr>
          <a:xfrm>
            <a:off x="3096768" y="2431257"/>
            <a:ext cx="228600" cy="24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F9B6F69-55B7-4B4E-8723-8F3888B8562A}"/>
              </a:ext>
            </a:extLst>
          </p:cNvPr>
          <p:cNvSpPr/>
          <p:nvPr/>
        </p:nvSpPr>
        <p:spPr>
          <a:xfrm>
            <a:off x="4962144" y="1771053"/>
            <a:ext cx="228600" cy="24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D59D80F-6C6A-BC43-BE39-54632218DA3E}"/>
              </a:ext>
            </a:extLst>
          </p:cNvPr>
          <p:cNvSpPr/>
          <p:nvPr/>
        </p:nvSpPr>
        <p:spPr>
          <a:xfrm>
            <a:off x="3989577" y="2037753"/>
            <a:ext cx="228600" cy="24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2BF58A5-0589-8D43-81D7-9586EE52D5CC}"/>
              </a:ext>
            </a:extLst>
          </p:cNvPr>
          <p:cNvSpPr/>
          <p:nvPr/>
        </p:nvSpPr>
        <p:spPr>
          <a:xfrm>
            <a:off x="5977128" y="1542453"/>
            <a:ext cx="228600" cy="24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03C1D8-ED55-DF4D-AFE4-7EDD6383D3B6}"/>
              </a:ext>
            </a:extLst>
          </p:cNvPr>
          <p:cNvSpPr/>
          <p:nvPr/>
        </p:nvSpPr>
        <p:spPr>
          <a:xfrm>
            <a:off x="6957390" y="1392577"/>
            <a:ext cx="228600" cy="24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5D292D-E6C2-B04F-AFBE-50BCE32890BE}"/>
              </a:ext>
            </a:extLst>
          </p:cNvPr>
          <p:cNvSpPr txBox="1"/>
          <p:nvPr/>
        </p:nvSpPr>
        <p:spPr>
          <a:xfrm>
            <a:off x="1560576" y="3831314"/>
            <a:ext cx="1056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LLCs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842544-3C86-B54F-8CF5-F31C11E75B2A}"/>
              </a:ext>
            </a:extLst>
          </p:cNvPr>
          <p:cNvSpPr txBox="1"/>
          <p:nvPr/>
        </p:nvSpPr>
        <p:spPr>
          <a:xfrm>
            <a:off x="2331212" y="3283685"/>
            <a:ext cx="846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REITS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D59413-BC15-9E4C-AF3E-D84BFB9CAE32}"/>
              </a:ext>
            </a:extLst>
          </p:cNvPr>
          <p:cNvSpPr txBox="1"/>
          <p:nvPr/>
        </p:nvSpPr>
        <p:spPr>
          <a:xfrm>
            <a:off x="3125469" y="2736056"/>
            <a:ext cx="978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Statutory Trusts	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F5539D-BC67-6844-AAF3-9BE43BED5218}"/>
              </a:ext>
            </a:extLst>
          </p:cNvPr>
          <p:cNvSpPr txBox="1"/>
          <p:nvPr/>
        </p:nvSpPr>
        <p:spPr>
          <a:xfrm>
            <a:off x="4165092" y="2310140"/>
            <a:ext cx="1405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Private </a:t>
            </a:r>
          </a:p>
          <a:p>
            <a:r>
              <a:rPr lang="en-US" b="1" dirty="0"/>
              <a:t>Equity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B449D1-F971-BC49-BEB3-7DBFC0FF246B}"/>
              </a:ext>
            </a:extLst>
          </p:cNvPr>
          <p:cNvSpPr txBox="1"/>
          <p:nvPr/>
        </p:nvSpPr>
        <p:spPr>
          <a:xfrm>
            <a:off x="5253738" y="2069500"/>
            <a:ext cx="128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Pension Funds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78B932-40B3-4447-8C32-0ECBEA1CEAAD}"/>
              </a:ext>
            </a:extLst>
          </p:cNvPr>
          <p:cNvSpPr txBox="1"/>
          <p:nvPr/>
        </p:nvSpPr>
        <p:spPr>
          <a:xfrm>
            <a:off x="6330696" y="1761338"/>
            <a:ext cx="19322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Fixed Income Security Instruments</a:t>
            </a:r>
          </a:p>
        </p:txBody>
      </p:sp>
    </p:spTree>
    <p:extLst>
      <p:ext uri="{BB962C8B-B14F-4D97-AF65-F5344CB8AC3E}">
        <p14:creationId xmlns:p14="http://schemas.microsoft.com/office/powerpoint/2010/main" val="2765408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4E90F-EDB8-5045-ACEC-9B936651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7" y="180162"/>
            <a:ext cx="8114400" cy="667512"/>
          </a:xfrm>
        </p:spPr>
        <p:txBody>
          <a:bodyPr/>
          <a:lstStyle/>
          <a:p>
            <a:r>
              <a:rPr lang="en-US" sz="2800" dirty="0"/>
              <a:t>Speculative Capital Impact </a:t>
            </a:r>
          </a:p>
        </p:txBody>
      </p:sp>
      <p:sp>
        <p:nvSpPr>
          <p:cNvPr id="4" name="Google Shape;133;p25">
            <a:extLst>
              <a:ext uri="{FF2B5EF4-FFF2-40B4-BE49-F238E27FC236}">
                <a16:creationId xmlns:a16="http://schemas.microsoft.com/office/drawing/2014/main" id="{CED37496-7986-C24F-AB45-F3038C35739D}"/>
              </a:ext>
            </a:extLst>
          </p:cNvPr>
          <p:cNvSpPr/>
          <p:nvPr/>
        </p:nvSpPr>
        <p:spPr>
          <a:xfrm>
            <a:off x="0" y="196329"/>
            <a:ext cx="7681678" cy="4570386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120000"/>
                </a:moveTo>
                <a:quadBezTo>
                  <a:pt x="20000" y="40000"/>
                  <a:pt x="102151" y="15000"/>
                </a:quadBezTo>
                <a:lnTo>
                  <a:pt x="101145" y="0"/>
                </a:lnTo>
                <a:lnTo>
                  <a:pt x="120000" y="24000"/>
                </a:lnTo>
                <a:lnTo>
                  <a:pt x="105168" y="60000"/>
                </a:lnTo>
                <a:lnTo>
                  <a:pt x="104162" y="45000"/>
                </a:lnTo>
                <a:quadBezTo>
                  <a:pt x="30000" y="55000"/>
                  <a:pt x="0" y="120000"/>
                </a:quadBezTo>
                <a:close/>
              </a:path>
            </a:pathLst>
          </a:custGeom>
          <a:solidFill>
            <a:srgbClr val="CCD3EA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79B41F2-BB19-FF47-A217-F1688654C54C}"/>
              </a:ext>
            </a:extLst>
          </p:cNvPr>
          <p:cNvSpPr/>
          <p:nvPr/>
        </p:nvSpPr>
        <p:spPr>
          <a:xfrm>
            <a:off x="998530" y="3344574"/>
            <a:ext cx="228600" cy="24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A81D0F8-FCD8-414F-BE91-33DF33024A84}"/>
              </a:ext>
            </a:extLst>
          </p:cNvPr>
          <p:cNvSpPr/>
          <p:nvPr/>
        </p:nvSpPr>
        <p:spPr>
          <a:xfrm>
            <a:off x="1864924" y="2675667"/>
            <a:ext cx="228600" cy="24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F9B6F69-55B7-4B4E-8723-8F3888B8562A}"/>
              </a:ext>
            </a:extLst>
          </p:cNvPr>
          <p:cNvSpPr/>
          <p:nvPr/>
        </p:nvSpPr>
        <p:spPr>
          <a:xfrm>
            <a:off x="4764024" y="1355098"/>
            <a:ext cx="447585" cy="40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D59413-BC15-9E4C-AF3E-D84BFB9CAE32}"/>
              </a:ext>
            </a:extLst>
          </p:cNvPr>
          <p:cNvSpPr txBox="1"/>
          <p:nvPr/>
        </p:nvSpPr>
        <p:spPr>
          <a:xfrm>
            <a:off x="2915412" y="2517736"/>
            <a:ext cx="978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Statutory Trusts	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F5539D-BC67-6844-AAF3-9BE43BED5218}"/>
              </a:ext>
            </a:extLst>
          </p:cNvPr>
          <p:cNvSpPr txBox="1"/>
          <p:nvPr/>
        </p:nvSpPr>
        <p:spPr>
          <a:xfrm>
            <a:off x="3969284" y="2098719"/>
            <a:ext cx="1405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Private </a:t>
            </a:r>
          </a:p>
          <a:p>
            <a:r>
              <a:rPr lang="en-US" b="1" dirty="0"/>
              <a:t>Equity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B449D1-F971-BC49-BEB3-7DBFC0FF246B}"/>
              </a:ext>
            </a:extLst>
          </p:cNvPr>
          <p:cNvSpPr txBox="1"/>
          <p:nvPr/>
        </p:nvSpPr>
        <p:spPr>
          <a:xfrm>
            <a:off x="5079953" y="1820470"/>
            <a:ext cx="128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Pension Funds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78B932-40B3-4447-8C32-0ECBEA1CEAAD}"/>
              </a:ext>
            </a:extLst>
          </p:cNvPr>
          <p:cNvSpPr txBox="1"/>
          <p:nvPr/>
        </p:nvSpPr>
        <p:spPr>
          <a:xfrm>
            <a:off x="6285553" y="1525421"/>
            <a:ext cx="19322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Fixed Income Security Entities	</a:t>
            </a:r>
          </a:p>
        </p:txBody>
      </p:sp>
      <p:sp>
        <p:nvSpPr>
          <p:cNvPr id="21" name="Curved Left Arrow 20">
            <a:extLst>
              <a:ext uri="{FF2B5EF4-FFF2-40B4-BE49-F238E27FC236}">
                <a16:creationId xmlns:a16="http://schemas.microsoft.com/office/drawing/2014/main" id="{0C61E649-A5A4-9044-BB78-89FD7A992CA9}"/>
              </a:ext>
            </a:extLst>
          </p:cNvPr>
          <p:cNvSpPr/>
          <p:nvPr/>
        </p:nvSpPr>
        <p:spPr>
          <a:xfrm>
            <a:off x="7671172" y="1252222"/>
            <a:ext cx="1187994" cy="295808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3AE866-FB83-474B-BFA9-B761ACFDE21D}"/>
              </a:ext>
            </a:extLst>
          </p:cNvPr>
          <p:cNvSpPr txBox="1"/>
          <p:nvPr/>
        </p:nvSpPr>
        <p:spPr>
          <a:xfrm>
            <a:off x="4020706" y="3227149"/>
            <a:ext cx="3539928" cy="138499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Increased Rents/ Evictions</a:t>
            </a:r>
          </a:p>
          <a:p>
            <a:r>
              <a:rPr lang="en-US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 Increased Homelessness 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Increased risk of local business &amp;         elderly homeowner displacement 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475A2E5-1350-8A4D-AFDC-A7124443E7F5}"/>
              </a:ext>
            </a:extLst>
          </p:cNvPr>
          <p:cNvSpPr/>
          <p:nvPr/>
        </p:nvSpPr>
        <p:spPr>
          <a:xfrm>
            <a:off x="3666735" y="1709372"/>
            <a:ext cx="339274" cy="3280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34E2A5A-556B-0A4F-BA16-72A100F31100}"/>
              </a:ext>
            </a:extLst>
          </p:cNvPr>
          <p:cNvSpPr/>
          <p:nvPr/>
        </p:nvSpPr>
        <p:spPr>
          <a:xfrm>
            <a:off x="5770013" y="1140805"/>
            <a:ext cx="447585" cy="40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543BFAC-DA86-C345-B32E-483E23FFE68F}"/>
              </a:ext>
            </a:extLst>
          </p:cNvPr>
          <p:cNvSpPr/>
          <p:nvPr/>
        </p:nvSpPr>
        <p:spPr>
          <a:xfrm>
            <a:off x="2719081" y="2203606"/>
            <a:ext cx="284493" cy="246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BF9DDAB-B093-324D-B195-2BB3C0A66D12}"/>
              </a:ext>
            </a:extLst>
          </p:cNvPr>
          <p:cNvSpPr txBox="1"/>
          <p:nvPr/>
        </p:nvSpPr>
        <p:spPr>
          <a:xfrm>
            <a:off x="2082881" y="3063205"/>
            <a:ext cx="846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REITS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A233536-0388-C843-9E4C-092680403B11}"/>
              </a:ext>
            </a:extLst>
          </p:cNvPr>
          <p:cNvSpPr txBox="1"/>
          <p:nvPr/>
        </p:nvSpPr>
        <p:spPr>
          <a:xfrm>
            <a:off x="1311204" y="3680496"/>
            <a:ext cx="1056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LLCs</a:t>
            </a:r>
          </a:p>
        </p:txBody>
      </p:sp>
    </p:spTree>
    <p:extLst>
      <p:ext uri="{BB962C8B-B14F-4D97-AF65-F5344CB8AC3E}">
        <p14:creationId xmlns:p14="http://schemas.microsoft.com/office/powerpoint/2010/main" val="45858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9128E-7D2B-D24C-8FA0-3842AF4D0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64" y="256032"/>
            <a:ext cx="8274516" cy="694944"/>
          </a:xfrm>
        </p:spPr>
        <p:txBody>
          <a:bodyPr/>
          <a:lstStyle/>
          <a:p>
            <a:r>
              <a:rPr lang="en-US" sz="2800" dirty="0"/>
              <a:t>Speculative Capital Flows Into Real Estate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FFBCCF-AC03-BC45-8F70-CD26BF817903}"/>
              </a:ext>
            </a:extLst>
          </p:cNvPr>
          <p:cNvSpPr txBox="1"/>
          <p:nvPr/>
        </p:nvSpPr>
        <p:spPr>
          <a:xfrm>
            <a:off x="2119929" y="3290912"/>
            <a:ext cx="846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REITS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8FCF2F-930A-8247-A4D1-C17DC4115E0D}"/>
              </a:ext>
            </a:extLst>
          </p:cNvPr>
          <p:cNvSpPr txBox="1"/>
          <p:nvPr/>
        </p:nvSpPr>
        <p:spPr>
          <a:xfrm>
            <a:off x="3519654" y="3090888"/>
            <a:ext cx="978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Statutory Trusts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8A75D2-00D7-CC4C-9596-5E38E4348EA1}"/>
              </a:ext>
            </a:extLst>
          </p:cNvPr>
          <p:cNvSpPr txBox="1"/>
          <p:nvPr/>
        </p:nvSpPr>
        <p:spPr>
          <a:xfrm>
            <a:off x="5002556" y="3183190"/>
            <a:ext cx="1405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Private </a:t>
            </a:r>
          </a:p>
          <a:p>
            <a:r>
              <a:rPr lang="en-US" b="1" dirty="0"/>
              <a:t>Equity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8C9E7A-0EF5-A843-ABC4-11A8EA692416}"/>
              </a:ext>
            </a:extLst>
          </p:cNvPr>
          <p:cNvSpPr txBox="1"/>
          <p:nvPr/>
        </p:nvSpPr>
        <p:spPr>
          <a:xfrm>
            <a:off x="6546452" y="3183190"/>
            <a:ext cx="19322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Fixed Income Security Entities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038101-AB5F-E94B-987F-6CACF2CDA84E}"/>
              </a:ext>
            </a:extLst>
          </p:cNvPr>
          <p:cNvSpPr txBox="1"/>
          <p:nvPr/>
        </p:nvSpPr>
        <p:spPr>
          <a:xfrm>
            <a:off x="844976" y="3290913"/>
            <a:ext cx="1056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LLCs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64632F-59FB-874B-B268-8072E9FAF73F}"/>
              </a:ext>
            </a:extLst>
          </p:cNvPr>
          <p:cNvSpPr txBox="1"/>
          <p:nvPr/>
        </p:nvSpPr>
        <p:spPr>
          <a:xfrm>
            <a:off x="342668" y="1597724"/>
            <a:ext cx="18069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Private pensions &amp; </a:t>
            </a:r>
          </a:p>
          <a:p>
            <a:r>
              <a:rPr lang="en-US" dirty="0"/>
              <a:t>Retirement Account </a:t>
            </a:r>
          </a:p>
          <a:p>
            <a:r>
              <a:rPr lang="en-US" dirty="0"/>
              <a:t>Investments  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55069B-705F-AF49-90CC-BF520F537CC6}"/>
              </a:ext>
            </a:extLst>
          </p:cNvPr>
          <p:cNvSpPr txBox="1"/>
          <p:nvPr/>
        </p:nvSpPr>
        <p:spPr>
          <a:xfrm>
            <a:off x="2003900" y="1308150"/>
            <a:ext cx="1747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Public pension fund</a:t>
            </a:r>
          </a:p>
          <a:p>
            <a:r>
              <a:rPr lang="en-US" dirty="0"/>
              <a:t>Investments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7294A0-C6E5-0944-A6BB-DFECEAF5D668}"/>
              </a:ext>
            </a:extLst>
          </p:cNvPr>
          <p:cNvSpPr txBox="1"/>
          <p:nvPr/>
        </p:nvSpPr>
        <p:spPr>
          <a:xfrm>
            <a:off x="5191646" y="1307871"/>
            <a:ext cx="2432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Insurance Fund investments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DAA6BB-0438-134F-80B6-C54719CF0FE9}"/>
              </a:ext>
            </a:extLst>
          </p:cNvPr>
          <p:cNvSpPr txBox="1"/>
          <p:nvPr/>
        </p:nvSpPr>
        <p:spPr>
          <a:xfrm>
            <a:off x="3392532" y="1040794"/>
            <a:ext cx="2340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College fund investments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D4AC0E-ECBC-A14E-BCAF-7C2E01474D79}"/>
              </a:ext>
            </a:extLst>
          </p:cNvPr>
          <p:cNvSpPr txBox="1"/>
          <p:nvPr/>
        </p:nvSpPr>
        <p:spPr>
          <a:xfrm>
            <a:off x="6354405" y="1632035"/>
            <a:ext cx="2124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Mutual fund investments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34ABE96-B06C-3144-BCF3-D4DB1E7D30FD}"/>
              </a:ext>
            </a:extLst>
          </p:cNvPr>
          <p:cNvCxnSpPr>
            <a:cxnSpLocks/>
          </p:cNvCxnSpPr>
          <p:nvPr/>
        </p:nvCxnSpPr>
        <p:spPr>
          <a:xfrm>
            <a:off x="1299080" y="3706410"/>
            <a:ext cx="2134808" cy="862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69A88DE-EA61-9647-8886-F890FFD1E7E0}"/>
              </a:ext>
            </a:extLst>
          </p:cNvPr>
          <p:cNvCxnSpPr/>
          <p:nvPr/>
        </p:nvCxnSpPr>
        <p:spPr>
          <a:xfrm>
            <a:off x="2852102" y="3686368"/>
            <a:ext cx="877824" cy="689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63ED606-A45C-AE4F-8DD1-0053AB13EF8E}"/>
              </a:ext>
            </a:extLst>
          </p:cNvPr>
          <p:cNvCxnSpPr>
            <a:cxnSpLocks/>
          </p:cNvCxnSpPr>
          <p:nvPr/>
        </p:nvCxnSpPr>
        <p:spPr>
          <a:xfrm>
            <a:off x="4141445" y="3776472"/>
            <a:ext cx="0" cy="496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E53F075-FA8E-2F41-8352-D8DAA213CE73}"/>
              </a:ext>
            </a:extLst>
          </p:cNvPr>
          <p:cNvCxnSpPr>
            <a:cxnSpLocks/>
          </p:cNvCxnSpPr>
          <p:nvPr/>
        </p:nvCxnSpPr>
        <p:spPr>
          <a:xfrm flipH="1">
            <a:off x="4755724" y="3776472"/>
            <a:ext cx="529508" cy="621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BD43F86-79EA-9C4D-A0C5-FAB70747E687}"/>
              </a:ext>
            </a:extLst>
          </p:cNvPr>
          <p:cNvCxnSpPr>
            <a:cxnSpLocks/>
          </p:cNvCxnSpPr>
          <p:nvPr/>
        </p:nvCxnSpPr>
        <p:spPr>
          <a:xfrm flipH="1">
            <a:off x="5257858" y="3809053"/>
            <a:ext cx="1700726" cy="762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52296C8-A783-9548-A6EA-940CA182D018}"/>
              </a:ext>
            </a:extLst>
          </p:cNvPr>
          <p:cNvCxnSpPr/>
          <p:nvPr/>
        </p:nvCxnSpPr>
        <p:spPr>
          <a:xfrm>
            <a:off x="1527048" y="2336388"/>
            <a:ext cx="374060" cy="571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73A1773-4F96-4C4C-A841-DB2EC711A593}"/>
              </a:ext>
            </a:extLst>
          </p:cNvPr>
          <p:cNvCxnSpPr/>
          <p:nvPr/>
        </p:nvCxnSpPr>
        <p:spPr>
          <a:xfrm>
            <a:off x="2889504" y="1939812"/>
            <a:ext cx="246888" cy="631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EBF9C96-0C65-AA4C-8900-687EEE8ECE69}"/>
              </a:ext>
            </a:extLst>
          </p:cNvPr>
          <p:cNvCxnSpPr>
            <a:cxnSpLocks/>
          </p:cNvCxnSpPr>
          <p:nvPr/>
        </p:nvCxnSpPr>
        <p:spPr>
          <a:xfrm>
            <a:off x="4343400" y="1597724"/>
            <a:ext cx="0" cy="815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C8A64AF-1B82-9E4A-A11F-06CE301202AF}"/>
              </a:ext>
            </a:extLst>
          </p:cNvPr>
          <p:cNvCxnSpPr>
            <a:cxnSpLocks/>
          </p:cNvCxnSpPr>
          <p:nvPr/>
        </p:nvCxnSpPr>
        <p:spPr>
          <a:xfrm flipH="1">
            <a:off x="5348052" y="1705466"/>
            <a:ext cx="138348" cy="813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EDE49B7-1676-3A41-930E-605867E2505F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6821424" y="1939812"/>
            <a:ext cx="595131" cy="757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511AE0E-E697-A94B-8AA0-6E4736D848B7}"/>
              </a:ext>
            </a:extLst>
          </p:cNvPr>
          <p:cNvSpPr txBox="1"/>
          <p:nvPr/>
        </p:nvSpPr>
        <p:spPr>
          <a:xfrm>
            <a:off x="3729926" y="4568633"/>
            <a:ext cx="1125538" cy="307777"/>
          </a:xfrm>
          <a:prstGeom prst="rect">
            <a:avLst/>
          </a:prstGeom>
          <a:noFill/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LLCs, LLPs</a:t>
            </a:r>
          </a:p>
        </p:txBody>
      </p:sp>
    </p:spTree>
    <p:extLst>
      <p:ext uri="{BB962C8B-B14F-4D97-AF65-F5344CB8AC3E}">
        <p14:creationId xmlns:p14="http://schemas.microsoft.com/office/powerpoint/2010/main" val="206810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9128E-7D2B-D24C-8FA0-3842AF4D0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564" y="256032"/>
            <a:ext cx="8274516" cy="694944"/>
          </a:xfrm>
        </p:spPr>
        <p:txBody>
          <a:bodyPr/>
          <a:lstStyle/>
          <a:p>
            <a:r>
              <a:rPr lang="en-US" sz="2800" dirty="0"/>
              <a:t>Divest, Tax &amp; Invest in Human Needs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FFBCCF-AC03-BC45-8F70-CD26BF817903}"/>
              </a:ext>
            </a:extLst>
          </p:cNvPr>
          <p:cNvSpPr txBox="1"/>
          <p:nvPr/>
        </p:nvSpPr>
        <p:spPr>
          <a:xfrm>
            <a:off x="2078185" y="3044690"/>
            <a:ext cx="846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REITS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8FCF2F-930A-8247-A4D1-C17DC4115E0D}"/>
              </a:ext>
            </a:extLst>
          </p:cNvPr>
          <p:cNvSpPr txBox="1"/>
          <p:nvPr/>
        </p:nvSpPr>
        <p:spPr>
          <a:xfrm>
            <a:off x="3510491" y="2869262"/>
            <a:ext cx="978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Statutory Trusts	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8A75D2-00D7-CC4C-9596-5E38E4348EA1}"/>
              </a:ext>
            </a:extLst>
          </p:cNvPr>
          <p:cNvSpPr txBox="1"/>
          <p:nvPr/>
        </p:nvSpPr>
        <p:spPr>
          <a:xfrm>
            <a:off x="4982320" y="2902175"/>
            <a:ext cx="1405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Private </a:t>
            </a:r>
          </a:p>
          <a:p>
            <a:r>
              <a:rPr lang="en-US" b="1" dirty="0"/>
              <a:t>Equity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8C9E7A-0EF5-A843-ABC4-11A8EA692416}"/>
              </a:ext>
            </a:extLst>
          </p:cNvPr>
          <p:cNvSpPr txBox="1"/>
          <p:nvPr/>
        </p:nvSpPr>
        <p:spPr>
          <a:xfrm>
            <a:off x="6494592" y="2949940"/>
            <a:ext cx="19322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Fixed Income Security Entities	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038101-AB5F-E94B-987F-6CACF2CDA84E}"/>
              </a:ext>
            </a:extLst>
          </p:cNvPr>
          <p:cNvSpPr txBox="1"/>
          <p:nvPr/>
        </p:nvSpPr>
        <p:spPr>
          <a:xfrm>
            <a:off x="811550" y="3107801"/>
            <a:ext cx="1056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LLCs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64632F-59FB-874B-B268-8072E9FAF73F}"/>
              </a:ext>
            </a:extLst>
          </p:cNvPr>
          <p:cNvSpPr txBox="1"/>
          <p:nvPr/>
        </p:nvSpPr>
        <p:spPr>
          <a:xfrm>
            <a:off x="342668" y="1597724"/>
            <a:ext cx="18069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Private pensions &amp; </a:t>
            </a:r>
          </a:p>
          <a:p>
            <a:r>
              <a:rPr lang="en-US" dirty="0"/>
              <a:t>Retirement Account </a:t>
            </a:r>
          </a:p>
          <a:p>
            <a:r>
              <a:rPr lang="en-US" dirty="0"/>
              <a:t>Investments  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55069B-705F-AF49-90CC-BF520F537CC6}"/>
              </a:ext>
            </a:extLst>
          </p:cNvPr>
          <p:cNvSpPr txBox="1"/>
          <p:nvPr/>
        </p:nvSpPr>
        <p:spPr>
          <a:xfrm>
            <a:off x="2003900" y="1308150"/>
            <a:ext cx="1747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Public pension fund</a:t>
            </a:r>
          </a:p>
          <a:p>
            <a:r>
              <a:rPr lang="en-US" dirty="0"/>
              <a:t>Investments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7294A0-C6E5-0944-A6BB-DFECEAF5D668}"/>
              </a:ext>
            </a:extLst>
          </p:cNvPr>
          <p:cNvSpPr txBox="1"/>
          <p:nvPr/>
        </p:nvSpPr>
        <p:spPr>
          <a:xfrm>
            <a:off x="5191646" y="1307871"/>
            <a:ext cx="2432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Insurance Fund investments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DAA6BB-0438-134F-80B6-C54719CF0FE9}"/>
              </a:ext>
            </a:extLst>
          </p:cNvPr>
          <p:cNvSpPr txBox="1"/>
          <p:nvPr/>
        </p:nvSpPr>
        <p:spPr>
          <a:xfrm>
            <a:off x="3392532" y="1040794"/>
            <a:ext cx="2340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College fund investments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D4AC0E-ECBC-A14E-BCAF-7C2E01474D79}"/>
              </a:ext>
            </a:extLst>
          </p:cNvPr>
          <p:cNvSpPr txBox="1"/>
          <p:nvPr/>
        </p:nvSpPr>
        <p:spPr>
          <a:xfrm>
            <a:off x="6354405" y="1632035"/>
            <a:ext cx="2124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Mutual fund investments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34ABE96-B06C-3144-BCF3-D4DB1E7D30FD}"/>
              </a:ext>
            </a:extLst>
          </p:cNvPr>
          <p:cNvCxnSpPr>
            <a:cxnSpLocks/>
          </p:cNvCxnSpPr>
          <p:nvPr/>
        </p:nvCxnSpPr>
        <p:spPr>
          <a:xfrm>
            <a:off x="1082169" y="3459675"/>
            <a:ext cx="2134808" cy="862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69A88DE-EA61-9647-8886-F890FFD1E7E0}"/>
              </a:ext>
            </a:extLst>
          </p:cNvPr>
          <p:cNvCxnSpPr/>
          <p:nvPr/>
        </p:nvCxnSpPr>
        <p:spPr>
          <a:xfrm>
            <a:off x="2587733" y="3396564"/>
            <a:ext cx="877824" cy="689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63ED606-A45C-AE4F-8DD1-0053AB13EF8E}"/>
              </a:ext>
            </a:extLst>
          </p:cNvPr>
          <p:cNvCxnSpPr>
            <a:cxnSpLocks/>
          </p:cNvCxnSpPr>
          <p:nvPr/>
        </p:nvCxnSpPr>
        <p:spPr>
          <a:xfrm>
            <a:off x="3999695" y="3423428"/>
            <a:ext cx="0" cy="496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E53F075-FA8E-2F41-8352-D8DAA213CE73}"/>
              </a:ext>
            </a:extLst>
          </p:cNvPr>
          <p:cNvCxnSpPr>
            <a:cxnSpLocks/>
          </p:cNvCxnSpPr>
          <p:nvPr/>
        </p:nvCxnSpPr>
        <p:spPr>
          <a:xfrm flipH="1">
            <a:off x="4799491" y="3475492"/>
            <a:ext cx="529508" cy="621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BD43F86-79EA-9C4D-A0C5-FAB70747E687}"/>
              </a:ext>
            </a:extLst>
          </p:cNvPr>
          <p:cNvCxnSpPr>
            <a:cxnSpLocks/>
          </p:cNvCxnSpPr>
          <p:nvPr/>
        </p:nvCxnSpPr>
        <p:spPr>
          <a:xfrm flipH="1">
            <a:off x="5321957" y="3476264"/>
            <a:ext cx="1700726" cy="762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52296C8-A783-9548-A6EA-940CA182D018}"/>
              </a:ext>
            </a:extLst>
          </p:cNvPr>
          <p:cNvCxnSpPr/>
          <p:nvPr/>
        </p:nvCxnSpPr>
        <p:spPr>
          <a:xfrm>
            <a:off x="1527048" y="2336388"/>
            <a:ext cx="374060" cy="571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73A1773-4F96-4C4C-A841-DB2EC711A593}"/>
              </a:ext>
            </a:extLst>
          </p:cNvPr>
          <p:cNvCxnSpPr/>
          <p:nvPr/>
        </p:nvCxnSpPr>
        <p:spPr>
          <a:xfrm>
            <a:off x="2889504" y="1939812"/>
            <a:ext cx="246888" cy="631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EBF9C96-0C65-AA4C-8900-687EEE8ECE69}"/>
              </a:ext>
            </a:extLst>
          </p:cNvPr>
          <p:cNvCxnSpPr>
            <a:cxnSpLocks/>
          </p:cNvCxnSpPr>
          <p:nvPr/>
        </p:nvCxnSpPr>
        <p:spPr>
          <a:xfrm>
            <a:off x="4343400" y="1597724"/>
            <a:ext cx="0" cy="815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C8A64AF-1B82-9E4A-A11F-06CE301202AF}"/>
              </a:ext>
            </a:extLst>
          </p:cNvPr>
          <p:cNvCxnSpPr>
            <a:cxnSpLocks/>
          </p:cNvCxnSpPr>
          <p:nvPr/>
        </p:nvCxnSpPr>
        <p:spPr>
          <a:xfrm flipH="1">
            <a:off x="5348052" y="1705466"/>
            <a:ext cx="138348" cy="813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EDE49B7-1676-3A41-930E-605867E2505F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6821424" y="1939812"/>
            <a:ext cx="595131" cy="757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511AE0E-E697-A94B-8AA0-6E4736D848B7}"/>
              </a:ext>
            </a:extLst>
          </p:cNvPr>
          <p:cNvSpPr txBox="1"/>
          <p:nvPr/>
        </p:nvSpPr>
        <p:spPr>
          <a:xfrm>
            <a:off x="3552992" y="4517643"/>
            <a:ext cx="1290848" cy="307777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LLCs</a:t>
            </a:r>
            <a:r>
              <a:rPr lang="en-US" dirty="0"/>
              <a:t>, </a:t>
            </a:r>
            <a:r>
              <a:rPr lang="en-US" b="1" dirty="0"/>
              <a:t>LLPs</a:t>
            </a:r>
          </a:p>
        </p:txBody>
      </p:sp>
      <p:pic>
        <p:nvPicPr>
          <p:cNvPr id="4" name="Graphic 3" descr="No Touch with solid fill">
            <a:extLst>
              <a:ext uri="{FF2B5EF4-FFF2-40B4-BE49-F238E27FC236}">
                <a16:creationId xmlns:a16="http://schemas.microsoft.com/office/drawing/2014/main" id="{F9ED8EC7-71C0-1641-BA48-335372A1AF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99450" y="2061318"/>
            <a:ext cx="914400" cy="914400"/>
          </a:xfrm>
          <a:prstGeom prst="rect">
            <a:avLst/>
          </a:prstGeom>
        </p:spPr>
      </p:pic>
      <p:pic>
        <p:nvPicPr>
          <p:cNvPr id="17" name="Graphic 16" descr="No Touch with solid fill">
            <a:extLst>
              <a:ext uri="{FF2B5EF4-FFF2-40B4-BE49-F238E27FC236}">
                <a16:creationId xmlns:a16="http://schemas.microsoft.com/office/drawing/2014/main" id="{A68B0AFB-15B1-F948-A041-97AA386DFA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03527" y="1341381"/>
            <a:ext cx="914400" cy="914400"/>
          </a:xfrm>
          <a:prstGeom prst="rect">
            <a:avLst/>
          </a:prstGeom>
        </p:spPr>
      </p:pic>
      <p:pic>
        <p:nvPicPr>
          <p:cNvPr id="21" name="Graphic 20" descr="No Touch with solid fill">
            <a:extLst>
              <a:ext uri="{FF2B5EF4-FFF2-40B4-BE49-F238E27FC236}">
                <a16:creationId xmlns:a16="http://schemas.microsoft.com/office/drawing/2014/main" id="{C30926C2-D61B-BA43-84CD-00E10B369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4349" y="1689364"/>
            <a:ext cx="914400" cy="914400"/>
          </a:xfrm>
          <a:prstGeom prst="rect">
            <a:avLst/>
          </a:prstGeom>
        </p:spPr>
      </p:pic>
      <p:pic>
        <p:nvPicPr>
          <p:cNvPr id="24" name="Graphic 23" descr="No Touch with solid fill">
            <a:extLst>
              <a:ext uri="{FF2B5EF4-FFF2-40B4-BE49-F238E27FC236}">
                <a16:creationId xmlns:a16="http://schemas.microsoft.com/office/drawing/2014/main" id="{FD7FDA6D-FCDF-504B-A421-1665A7CF5F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37196" y="1490784"/>
            <a:ext cx="914400" cy="914400"/>
          </a:xfrm>
          <a:prstGeom prst="rect">
            <a:avLst/>
          </a:prstGeom>
        </p:spPr>
      </p:pic>
      <p:pic>
        <p:nvPicPr>
          <p:cNvPr id="27" name="Graphic 26" descr="No Touch with solid fill">
            <a:extLst>
              <a:ext uri="{FF2B5EF4-FFF2-40B4-BE49-F238E27FC236}">
                <a16:creationId xmlns:a16="http://schemas.microsoft.com/office/drawing/2014/main" id="{576D5BCA-89D5-5B40-B107-061463A2A4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21424" y="1791370"/>
            <a:ext cx="914400" cy="914400"/>
          </a:xfrm>
          <a:prstGeom prst="rect">
            <a:avLst/>
          </a:prstGeom>
        </p:spPr>
      </p:pic>
      <p:pic>
        <p:nvPicPr>
          <p:cNvPr id="29" name="Graphic 28" descr="Tax with solid fill">
            <a:extLst>
              <a:ext uri="{FF2B5EF4-FFF2-40B4-BE49-F238E27FC236}">
                <a16:creationId xmlns:a16="http://schemas.microsoft.com/office/drawing/2014/main" id="{86851092-E32B-A948-97A3-FD676051CA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71799" y="4182359"/>
            <a:ext cx="914400" cy="914400"/>
          </a:xfrm>
          <a:prstGeom prst="rect">
            <a:avLst/>
          </a:prstGeom>
        </p:spPr>
      </p:pic>
      <p:pic>
        <p:nvPicPr>
          <p:cNvPr id="33" name="Graphic 32" descr="Wheelbarrow with solid fill">
            <a:extLst>
              <a:ext uri="{FF2B5EF4-FFF2-40B4-BE49-F238E27FC236}">
                <a16:creationId xmlns:a16="http://schemas.microsoft.com/office/drawing/2014/main" id="{32FFFB1D-6AC3-4D42-8D94-D609ABAEE1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53163" y="4111115"/>
            <a:ext cx="914400" cy="914400"/>
          </a:xfrm>
          <a:prstGeom prst="rect">
            <a:avLst/>
          </a:prstGeom>
        </p:spPr>
      </p:pic>
      <p:pic>
        <p:nvPicPr>
          <p:cNvPr id="36" name="Graphic 35" descr="Filing Box Archive with solid fill">
            <a:extLst>
              <a:ext uri="{FF2B5EF4-FFF2-40B4-BE49-F238E27FC236}">
                <a16:creationId xmlns:a16="http://schemas.microsoft.com/office/drawing/2014/main" id="{E5F12024-04C5-D442-9A3E-A592E11D2D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885353" y="3973068"/>
            <a:ext cx="914400" cy="914400"/>
          </a:xfrm>
          <a:prstGeom prst="rect">
            <a:avLst/>
          </a:prstGeom>
        </p:spPr>
      </p:pic>
      <p:pic>
        <p:nvPicPr>
          <p:cNvPr id="39" name="Graphic 38" descr="Tax with solid fill">
            <a:extLst>
              <a:ext uri="{FF2B5EF4-FFF2-40B4-BE49-F238E27FC236}">
                <a16:creationId xmlns:a16="http://schemas.microsoft.com/office/drawing/2014/main" id="{27ECB7EF-4754-474F-A07C-01FCF16100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87733" y="4193619"/>
            <a:ext cx="914400" cy="914400"/>
          </a:xfrm>
          <a:prstGeom prst="rect">
            <a:avLst/>
          </a:prstGeom>
        </p:spPr>
      </p:pic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9C9FF5A-9358-6E48-B389-ADC512EA9864}"/>
              </a:ext>
            </a:extLst>
          </p:cNvPr>
          <p:cNvCxnSpPr>
            <a:cxnSpLocks/>
          </p:cNvCxnSpPr>
          <p:nvPr/>
        </p:nvCxnSpPr>
        <p:spPr>
          <a:xfrm>
            <a:off x="5951596" y="4639559"/>
            <a:ext cx="5429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B8BFF05-BBBC-874B-9571-228833E8F46A}"/>
              </a:ext>
            </a:extLst>
          </p:cNvPr>
          <p:cNvCxnSpPr>
            <a:cxnSpLocks/>
          </p:cNvCxnSpPr>
          <p:nvPr/>
        </p:nvCxnSpPr>
        <p:spPr>
          <a:xfrm>
            <a:off x="7416554" y="4671531"/>
            <a:ext cx="4687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1CED701-0E84-3F48-8AE8-BDF4F8CE5B23}"/>
              </a:ext>
            </a:extLst>
          </p:cNvPr>
          <p:cNvSpPr txBox="1"/>
          <p:nvPr/>
        </p:nvSpPr>
        <p:spPr>
          <a:xfrm>
            <a:off x="2254685" y="3898241"/>
            <a:ext cx="4239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Local Tax Capture &amp; Move to Community Fund</a:t>
            </a:r>
          </a:p>
        </p:txBody>
      </p:sp>
    </p:spTree>
    <p:extLst>
      <p:ext uri="{BB962C8B-B14F-4D97-AF65-F5344CB8AC3E}">
        <p14:creationId xmlns:p14="http://schemas.microsoft.com/office/powerpoint/2010/main" val="3098290530"/>
      </p:ext>
    </p:extLst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22912</TotalTime>
  <Words>539</Words>
  <Application>Microsoft Macintosh PowerPoint</Application>
  <PresentationFormat>On-screen Show (16:9)</PresentationFormat>
  <Paragraphs>104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Alfa Slab One</vt:lpstr>
      <vt:lpstr>Calibri</vt:lpstr>
      <vt:lpstr>Arial</vt:lpstr>
      <vt:lpstr>Proxima Nova</vt:lpstr>
      <vt:lpstr>Gameday</vt:lpstr>
      <vt:lpstr>Rising Property Values Mean…  </vt:lpstr>
      <vt:lpstr>Rising Property Values Mean…  </vt:lpstr>
      <vt:lpstr>The Political Alliances around Higher Property Values</vt:lpstr>
      <vt:lpstr>Breaking the Political Alliances around Higher Property Values</vt:lpstr>
      <vt:lpstr>The Rise of Speculative Capital </vt:lpstr>
      <vt:lpstr>Speculative Capital Impact </vt:lpstr>
      <vt:lpstr>Speculative Capital Flows Into Real Estate</vt:lpstr>
      <vt:lpstr>Divest, Tax &amp; Invest in Human Needs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don’t we own our cities?  </dc:title>
  <cp:lastModifiedBy>Peter Sabonis</cp:lastModifiedBy>
  <cp:revision>13</cp:revision>
  <dcterms:modified xsi:type="dcterms:W3CDTF">2022-04-03T16:47:05Z</dcterms:modified>
</cp:coreProperties>
</file>