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3"/>
  </p:notesMasterIdLst>
  <p:handoutMasterIdLst>
    <p:handoutMasterId r:id="rId14"/>
  </p:handoutMasterIdLst>
  <p:sldIdLst>
    <p:sldId id="350" r:id="rId5"/>
    <p:sldId id="361" r:id="rId6"/>
    <p:sldId id="354" r:id="rId7"/>
    <p:sldId id="372" r:id="rId8"/>
    <p:sldId id="366" r:id="rId9"/>
    <p:sldId id="368" r:id="rId10"/>
    <p:sldId id="369" r:id="rId11"/>
    <p:sldId id="3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5226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April 10,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dirty="0"/>
              <a:t>The Housing We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Key points from the Rod Stevens housing report commissioned by the Town of Chapel Hill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C1F554D2-6369-4773-9FBF-C5C69E381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7" y="1777927"/>
            <a:ext cx="4542663" cy="454266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263042" cy="610863"/>
          </a:xfrm>
        </p:spPr>
        <p:txBody>
          <a:bodyPr anchor="b">
            <a:normAutofit/>
          </a:bodyPr>
          <a:lstStyle/>
          <a:p>
            <a:r>
              <a:rPr lang="en-US" sz="3700" dirty="0"/>
              <a:t>Who drives demand?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89" y="2289363"/>
            <a:ext cx="6205548" cy="27952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UNC students do not drive the demand for housing in Chapel Hill. Jobs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Daily commuting tides: inbound to UNC vs. outbound to RTP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Highest jobs to housing ratio in region</a:t>
            </a:r>
          </a:p>
        </p:txBody>
      </p:sp>
      <p:pic>
        <p:nvPicPr>
          <p:cNvPr id="14" name="Graphic 13" descr="Briefcase with solid fill">
            <a:extLst>
              <a:ext uri="{FF2B5EF4-FFF2-40B4-BE49-F238E27FC236}">
                <a16:creationId xmlns:a16="http://schemas.microsoft.com/office/drawing/2014/main" id="{D2471D33-936D-40EB-A305-F95EF2831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5327" y="54061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465977" cy="610863"/>
          </a:xfrm>
        </p:spPr>
        <p:txBody>
          <a:bodyPr>
            <a:normAutofit/>
          </a:bodyPr>
          <a:lstStyle/>
          <a:p>
            <a:r>
              <a:rPr lang="en-US" sz="3700" b="1" dirty="0"/>
              <a:t>Whose needs are met by our housing stock?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3B5A5E4-3ABE-D143-902C-F2BCA6C75ED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479613148"/>
              </p:ext>
            </p:extLst>
          </p:nvPr>
        </p:nvGraphicFramePr>
        <p:xfrm>
          <a:off x="952499" y="1943100"/>
          <a:ext cx="4227953" cy="18852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27953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</a:tblGrid>
              <a:tr h="592089"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Undergraduate students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Young single professionals</a:t>
                      </a:r>
                      <a:br>
                        <a:rPr lang="en-US" sz="20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(mid 20’s to low 30’s)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A2DB630-14EA-43BE-B19A-9864E8C1A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084222"/>
              </p:ext>
            </p:extLst>
          </p:nvPr>
        </p:nvGraphicFramePr>
        <p:xfrm>
          <a:off x="7011548" y="1943100"/>
          <a:ext cx="4227953" cy="42535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27953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</a:tblGrid>
              <a:tr h="592089"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Under 80% AMI and low-income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First-time homeowners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Families with young children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241497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Divorced parents (especially within walk/bike distance of school)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035144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Empty nesters who want to downsize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653912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Seniors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005414"/>
                  </a:ext>
                </a:extLst>
              </a:tr>
            </a:tbl>
          </a:graphicData>
        </a:graphic>
      </p:graphicFrame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D3DFDEEC-B311-4783-8EF0-787D9D2B6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5" y="1516740"/>
            <a:ext cx="1152976" cy="1152976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8125E19-EBBD-4859-97DA-5FC724A5C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85" y="1439751"/>
            <a:ext cx="1343115" cy="13431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03F6D5-D26B-4A59-95CD-73D88CAF4971}"/>
              </a:ext>
            </a:extLst>
          </p:cNvPr>
          <p:cNvSpPr txBox="1"/>
          <p:nvPr/>
        </p:nvSpPr>
        <p:spPr>
          <a:xfrm>
            <a:off x="952499" y="4873235"/>
            <a:ext cx="5131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*The Area Median Income (AMI) is $84,300</a:t>
            </a:r>
          </a:p>
          <a:p>
            <a:r>
              <a:rPr lang="en-US" sz="2000" dirty="0">
                <a:solidFill>
                  <a:schemeClr val="bg1"/>
                </a:solidFill>
              </a:rPr>
              <a:t>	(Fannie Mae AMI Lookup Tool)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80% AMI = $67,440</a:t>
            </a:r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AB390A-6A35-4B56-9CC8-20628FFDB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868265"/>
            <a:ext cx="10324508" cy="42644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10317249" cy="610863"/>
          </a:xfrm>
        </p:spPr>
        <p:txBody>
          <a:bodyPr>
            <a:normAutofit/>
          </a:bodyPr>
          <a:lstStyle/>
          <a:p>
            <a:r>
              <a:rPr lang="en-US" sz="3700" dirty="0"/>
              <a:t>We’ve been building out of balance.</a:t>
            </a:r>
          </a:p>
        </p:txBody>
      </p:sp>
      <p:pic>
        <p:nvPicPr>
          <p:cNvPr id="10" name="Graphic 9" descr="Home with solid fill">
            <a:extLst>
              <a:ext uri="{FF2B5EF4-FFF2-40B4-BE49-F238E27FC236}">
                <a16:creationId xmlns:a16="http://schemas.microsoft.com/office/drawing/2014/main" id="{8332F6A8-062A-4AD2-B6B3-D4907F2C4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1563" y="4965853"/>
            <a:ext cx="914400" cy="914400"/>
          </a:xfrm>
          <a:prstGeom prst="rect">
            <a:avLst/>
          </a:prstGeom>
        </p:spPr>
      </p:pic>
      <p:pic>
        <p:nvPicPr>
          <p:cNvPr id="12" name="Graphic 11" descr="City with solid fill">
            <a:extLst>
              <a:ext uri="{FF2B5EF4-FFF2-40B4-BE49-F238E27FC236}">
                <a16:creationId xmlns:a16="http://schemas.microsoft.com/office/drawing/2014/main" id="{6A203F78-1974-4E1A-ABC7-CF774C46A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7260" y="49658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Open quotation mark with solid fill">
            <a:extLst>
              <a:ext uri="{FF2B5EF4-FFF2-40B4-BE49-F238E27FC236}">
                <a16:creationId xmlns:a16="http://schemas.microsoft.com/office/drawing/2014/main" id="{3D17C3C0-F9FE-4A46-98C7-62CF6597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87899" y="-348125"/>
            <a:ext cx="2353389" cy="23533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D6DF8D-17B5-4853-976E-3EC4185E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16" y="3631533"/>
            <a:ext cx="9488158" cy="1935078"/>
          </a:xfrm>
        </p:spPr>
        <p:txBody>
          <a:bodyPr>
            <a:noAutofit/>
          </a:bodyPr>
          <a:lstStyle/>
          <a:p>
            <a:r>
              <a:rPr lang="en-US" sz="3700" dirty="0"/>
              <a:t>Much of the new development </a:t>
            </a:r>
            <a:br>
              <a:rPr lang="en-US" sz="3700" dirty="0"/>
            </a:br>
            <a:r>
              <a:rPr lang="en-US" sz="3700" dirty="0"/>
              <a:t>in Chapel Hill is high-rent apartments 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b="0" dirty="0">
                <a:latin typeface="+mn-lt"/>
              </a:rPr>
              <a:t>targeted at young professionals who are not yet ready to buy, many of whom work [elsewhere].</a:t>
            </a:r>
            <a:br>
              <a:rPr lang="en-US" sz="3200" b="0" dirty="0">
                <a:latin typeface="+mn-lt"/>
              </a:rPr>
            </a:br>
            <a:br>
              <a:rPr lang="en-US" sz="3200" b="0" dirty="0">
                <a:latin typeface="+mn-lt"/>
              </a:rPr>
            </a:br>
            <a:r>
              <a:rPr lang="en-US" sz="3200" b="0" dirty="0">
                <a:latin typeface="+mn-lt"/>
              </a:rPr>
              <a:t>When [they] buy, they will probably choose lower-cost houses closer to their work, and Chapel Hill will lose much of that talent.</a:t>
            </a:r>
            <a:br>
              <a:rPr lang="en-US" sz="3200" dirty="0"/>
            </a:br>
            <a:endParaRPr lang="en-US" sz="3200" b="0" dirty="0">
              <a:latin typeface="+mn-lt"/>
            </a:endParaRPr>
          </a:p>
        </p:txBody>
      </p:sp>
      <p:pic>
        <p:nvPicPr>
          <p:cNvPr id="15" name="Graphic 14" descr="Open quotation mark with solid fill">
            <a:extLst>
              <a:ext uri="{FF2B5EF4-FFF2-40B4-BE49-F238E27FC236}">
                <a16:creationId xmlns:a16="http://schemas.microsoft.com/office/drawing/2014/main" id="{8E3BF93D-B65B-4732-9227-1A55617D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871153" y="4389916"/>
            <a:ext cx="2353389" cy="23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8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C0F9BD-B1D2-CD46-A495-76352015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921" y="408561"/>
            <a:ext cx="4888899" cy="34825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4"/>
            <a:ext cx="5631330" cy="521719"/>
          </a:xfrm>
        </p:spPr>
        <p:txBody>
          <a:bodyPr anchor="b">
            <a:normAutofit fontScale="90000"/>
          </a:bodyPr>
          <a:lstStyle/>
          <a:p>
            <a:r>
              <a:rPr lang="en-US" sz="3700" dirty="0"/>
              <a:t>How can we achieve the housing we need?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BDD44-0FDB-483F-BB70-1D01BE9FC4BD}"/>
              </a:ext>
            </a:extLst>
          </p:cNvPr>
          <p:cNvSpPr txBox="1"/>
          <p:nvPr/>
        </p:nvSpPr>
        <p:spPr>
          <a:xfrm>
            <a:off x="866273" y="2370816"/>
            <a:ext cx="10459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What we’re doing:</a:t>
            </a:r>
          </a:p>
          <a:p>
            <a:r>
              <a:rPr lang="en-US" sz="2800" dirty="0">
                <a:solidFill>
                  <a:schemeClr val="bg1"/>
                </a:solidFill>
              </a:rPr>
              <a:t>	Planning project-by-project with</a:t>
            </a:r>
          </a:p>
          <a:p>
            <a:r>
              <a:rPr lang="en-US" sz="2800" dirty="0">
                <a:solidFill>
                  <a:schemeClr val="bg1"/>
                </a:solidFill>
              </a:rPr>
              <a:t>	no comprehensive vision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	Examples: Berkshire, Aura, Park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</a:rPr>
              <a:t>What we need to do:</a:t>
            </a:r>
          </a:p>
          <a:p>
            <a:r>
              <a:rPr lang="en-US" sz="2800" dirty="0">
                <a:solidFill>
                  <a:schemeClr val="bg1"/>
                </a:solidFill>
              </a:rPr>
              <a:t>	Creating neighborhoods; neighborhood area planning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	Examples: Southern Village, </a:t>
            </a:r>
            <a:r>
              <a:rPr lang="en-US" sz="2800" dirty="0" err="1">
                <a:solidFill>
                  <a:schemeClr val="bg1"/>
                </a:solidFill>
              </a:rPr>
              <a:t>Meadowmont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Opportunities: Obey Creek, White Oak, Greene Tract</a:t>
            </a:r>
          </a:p>
        </p:txBody>
      </p:sp>
    </p:spTree>
    <p:extLst>
      <p:ext uri="{BB962C8B-B14F-4D97-AF65-F5344CB8AC3E}">
        <p14:creationId xmlns:p14="http://schemas.microsoft.com/office/powerpoint/2010/main" val="291487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10317249" cy="610863"/>
          </a:xfrm>
        </p:spPr>
        <p:txBody>
          <a:bodyPr>
            <a:noAutofit/>
          </a:bodyPr>
          <a:lstStyle/>
          <a:p>
            <a:r>
              <a:rPr lang="en-US" sz="3700" dirty="0"/>
              <a:t>Require and incorporate community engagement and values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E1F078-416F-4044-8A45-61EDA5379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15312"/>
              </p:ext>
            </p:extLst>
          </p:nvPr>
        </p:nvGraphicFramePr>
        <p:xfrm>
          <a:off x="964022" y="1874697"/>
          <a:ext cx="4859262" cy="4104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859262">
                  <a:extLst>
                    <a:ext uri="{9D8B030D-6E8A-4147-A177-3AD203B41FA5}">
                      <a16:colId xmlns:a16="http://schemas.microsoft.com/office/drawing/2014/main" val="2404987764"/>
                    </a:ext>
                  </a:extLst>
                </a:gridCol>
              </a:tblGrid>
              <a:tr h="586320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US" sz="2400" b="0" dirty="0">
                          <a:latin typeface="+mn-lt"/>
                        </a:rPr>
                        <a:t>/green space, parks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68205"/>
                  </a:ext>
                </a:extLst>
              </a:tr>
              <a:tr h="586320">
                <a:tc>
                  <a:txBody>
                    <a:bodyPr/>
                    <a:lstStyle/>
                    <a:p>
                      <a:r>
                        <a:rPr lang="en-US" sz="2400" dirty="0"/>
                        <a:t>Mature trees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62264"/>
                  </a:ext>
                </a:extLst>
              </a:tr>
              <a:tr h="586320">
                <a:tc>
                  <a:txBody>
                    <a:bodyPr/>
                    <a:lstStyle/>
                    <a:p>
                      <a:r>
                        <a:rPr lang="en-US" sz="2400" dirty="0"/>
                        <a:t>Walking, biking, rolling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44483"/>
                  </a:ext>
                </a:extLst>
              </a:tr>
              <a:tr h="586320">
                <a:tc>
                  <a:txBody>
                    <a:bodyPr/>
                    <a:lstStyle/>
                    <a:p>
                      <a:r>
                        <a:rPr lang="en-US" sz="2400" dirty="0"/>
                        <a:t>Green design and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47753"/>
                  </a:ext>
                </a:extLst>
              </a:tr>
              <a:tr h="586320">
                <a:tc>
                  <a:txBody>
                    <a:bodyPr/>
                    <a:lstStyle/>
                    <a:p>
                      <a:r>
                        <a:rPr lang="en-US" sz="2400" dirty="0"/>
                        <a:t>Limit massing of buildings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726639"/>
                  </a:ext>
                </a:extLst>
              </a:tr>
              <a:tr h="586320">
                <a:tc>
                  <a:txBody>
                    <a:bodyPr/>
                    <a:lstStyle/>
                    <a:p>
                      <a:r>
                        <a:rPr lang="en-US" sz="2400" dirty="0"/>
                        <a:t>Aesthetically pleasing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272269"/>
                  </a:ext>
                </a:extLst>
              </a:tr>
              <a:tr h="586320">
                <a:tc>
                  <a:txBody>
                    <a:bodyPr/>
                    <a:lstStyle/>
                    <a:p>
                      <a:r>
                        <a:rPr lang="en-US" sz="2400" dirty="0"/>
                        <a:t>Access to adequate public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974437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E0F3E1A-8BA7-4648-944B-D66D3E63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25" y="1405705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770021"/>
            <a:ext cx="8933956" cy="719905"/>
          </a:xfrm>
        </p:spPr>
        <p:txBody>
          <a:bodyPr anchor="b">
            <a:normAutofit/>
          </a:bodyPr>
          <a:lstStyle/>
          <a:p>
            <a:r>
              <a:rPr lang="en-US" sz="3700" dirty="0"/>
              <a:t>Land use planning (LUMO, FLUM)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2357" y="2337489"/>
            <a:ext cx="8694821" cy="27952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zoning to get what the community wants vs what developers demand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 conversion of affordable to market rate housing, especially mobile home parks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incentives?</a:t>
            </a:r>
          </a:p>
        </p:txBody>
      </p:sp>
    </p:spTree>
    <p:extLst>
      <p:ext uri="{BB962C8B-B14F-4D97-AF65-F5344CB8AC3E}">
        <p14:creationId xmlns:p14="http://schemas.microsoft.com/office/powerpoint/2010/main" val="8566550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196</TotalTime>
  <Words>343</Words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Demi</vt:lpstr>
      <vt:lpstr>Wingdings</vt:lpstr>
      <vt:lpstr>Theme1</vt:lpstr>
      <vt:lpstr>The Housing We Need</vt:lpstr>
      <vt:lpstr>Who drives demand?</vt:lpstr>
      <vt:lpstr>Whose needs are met by our housing stock?</vt:lpstr>
      <vt:lpstr>We’ve been building out of balance.</vt:lpstr>
      <vt:lpstr>Much of the new development  in Chapel Hill is high-rent apartments    targeted at young professionals who are not yet ready to buy, many of whom work [elsewhere].  When [they] buy, they will probably choose lower-cost houses closer to their work, and Chapel Hill will lose much of that talent. </vt:lpstr>
      <vt:lpstr>How can we achieve the housing we need?</vt:lpstr>
      <vt:lpstr>Require and incorporate community engagement and values</vt:lpstr>
      <vt:lpstr>Land use planning (LUMO, FLUM)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2022-04-10T12:58:34Z</dcterms:created>
  <dcterms:modified xsi:type="dcterms:W3CDTF">2022-04-10T17:58:22Z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