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8" r:id="rId4"/>
  </p:sldMasterIdLst>
  <p:notesMasterIdLst>
    <p:notesMasterId r:id="rId13"/>
  </p:notesMasterIdLst>
  <p:handoutMasterIdLst>
    <p:handoutMasterId r:id="rId14"/>
  </p:handoutMasterIdLst>
  <p:sldIdLst>
    <p:sldId id="350" r:id="rId5"/>
    <p:sldId id="361" r:id="rId6"/>
    <p:sldId id="354" r:id="rId7"/>
    <p:sldId id="372" r:id="rId8"/>
    <p:sldId id="366" r:id="rId9"/>
    <p:sldId id="368" r:id="rId10"/>
    <p:sldId id="369" r:id="rId11"/>
    <p:sldId id="37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1" autoAdjust="0"/>
    <p:restoredTop sz="95226" autoAdjust="0"/>
  </p:normalViewPr>
  <p:slideViewPr>
    <p:cSldViewPr snapToGrid="0">
      <p:cViewPr varScale="1">
        <p:scale>
          <a:sx n="67" d="100"/>
          <a:sy n="67" d="100"/>
        </p:scale>
        <p:origin x="5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howGuides="1">
      <p:cViewPr varScale="1">
        <p:scale>
          <a:sx n="60" d="100"/>
          <a:sy n="60" d="100"/>
        </p:scale>
        <p:origin x="3187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95B66E5-15AA-4745-8A67-3CE257BEE39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844A45-21B3-834A-A491-E4E4B9DC117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039FDB-18A0-074D-8BA3-A4C3DE896AF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6D13E5-4CEC-3A4A-8E5D-AFCEE7512EEC}" type="slidenum"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2284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E7A52F-9D89-7442-A8E9-48D1527B5F6B}" type="datetimeFigureOut">
              <a:rPr lang="en-US" smtClean="0"/>
              <a:t>4/10/2022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9C7E07-3C67-C64C-8DA0-0404F63039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528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7054" y="2116182"/>
            <a:ext cx="5491571" cy="1514019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26C18C3-ED25-DD4B-BA72-24932D54DE37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" y="758752"/>
            <a:ext cx="6099248" cy="6099248"/>
            <a:chOff x="0" y="12289"/>
            <a:chExt cx="3550" cy="3551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67055" y="4549553"/>
            <a:ext cx="5491570" cy="95333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 b="0" i="0">
                <a:solidFill>
                  <a:schemeClr val="tx2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69706A2-3726-FE4E-B923-E75D48597816}"/>
              </a:ext>
            </a:extLst>
          </p:cNvPr>
          <p:cNvCxnSpPr>
            <a:cxnSpLocks/>
          </p:cNvCxnSpPr>
          <p:nvPr userDrawn="1"/>
        </p:nvCxnSpPr>
        <p:spPr>
          <a:xfrm>
            <a:off x="6367055" y="4252111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7108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BDEF3328-825B-3946-8472-DB93D6A32867}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4E4E09DF-AF21-0E4A-9838-14DFBFFED7D7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653F54AE-9BC1-3A45-A129-4028EADE406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254F6D22-4944-974A-999E-F9E22F1595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32" name="Title 1">
            <a:extLst>
              <a:ext uri="{FF2B5EF4-FFF2-40B4-BE49-F238E27FC236}">
                <a16:creationId xmlns:a16="http://schemas.microsoft.com/office/drawing/2014/main" id="{467E05B6-B7CB-1E4F-96BA-4B8CFE8B6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3" y="879063"/>
            <a:ext cx="4941477" cy="610863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>
              <a:defRPr sz="4400" b="1" i="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51DEB652-BD6A-BD41-B85E-704D2C41A1C4}"/>
              </a:ext>
            </a:extLst>
          </p:cNvPr>
          <p:cNvCxnSpPr>
            <a:cxnSpLocks/>
          </p:cNvCxnSpPr>
          <p:nvPr userDrawn="1"/>
        </p:nvCxnSpPr>
        <p:spPr>
          <a:xfrm>
            <a:off x="952500" y="1939108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A6147D10-E7D7-8F40-AF69-7263987293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4023" y="2300984"/>
            <a:ext cx="4827178" cy="404216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buNone/>
              <a:defRPr sz="18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3A0EE708-F36B-444B-9A8B-D48D69535E45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362700" y="2300984"/>
            <a:ext cx="4764829" cy="404216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buNone/>
              <a:defRPr sz="18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Content Placeholder 3">
            <a:extLst>
              <a:ext uri="{FF2B5EF4-FFF2-40B4-BE49-F238E27FC236}">
                <a16:creationId xmlns:a16="http://schemas.microsoft.com/office/drawing/2014/main" id="{E81957B7-CEA6-A446-A203-471CF9A57F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64023" y="2799146"/>
            <a:ext cx="4827178" cy="1942138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285750" indent="-285750">
              <a:lnSpc>
                <a:spcPct val="100000"/>
              </a:lnSpc>
              <a:buFont typeface="Wingdings" pitchFamily="2" charset="2"/>
              <a:buChar char="§"/>
              <a:defRPr sz="1600">
                <a:latin typeface="+mn-lt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Content Placeholder 3">
            <a:extLst>
              <a:ext uri="{FF2B5EF4-FFF2-40B4-BE49-F238E27FC236}">
                <a16:creationId xmlns:a16="http://schemas.microsoft.com/office/drawing/2014/main" id="{E40D4044-0F7B-0647-BAB5-16B23EBD9EC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362700" y="2799146"/>
            <a:ext cx="4756241" cy="1942138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285750" indent="-285750">
              <a:lnSpc>
                <a:spcPct val="100000"/>
              </a:lnSpc>
              <a:buFont typeface="Wingdings" pitchFamily="2" charset="2"/>
              <a:buChar char="§"/>
              <a:defRPr sz="1600">
                <a:latin typeface="+mn-lt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D51C063-0222-064B-8A2E-485FE9EAC10D}"/>
              </a:ext>
            </a:extLst>
          </p:cNvPr>
          <p:cNvCxnSpPr>
            <a:cxnSpLocks/>
          </p:cNvCxnSpPr>
          <p:nvPr userDrawn="1"/>
        </p:nvCxnSpPr>
        <p:spPr>
          <a:xfrm>
            <a:off x="6362700" y="1939108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14D182-A7DD-4F7B-B207-262854316ED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FCA8E82-58CD-E045-8B98-B7A85B79B752}" type="datetime4">
              <a:rPr lang="en-US" smtClean="0"/>
              <a:pPr/>
              <a:t>April 10, 2022</a:t>
            </a:fld>
            <a:endParaRPr lang="en-US" dirty="0">
              <a:latin typeface="+mn-lt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B29252-5D0B-4B9D-9FBD-8EC0929FE09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Annual Review</a:t>
            </a:r>
            <a:endParaRPr lang="en-US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B4FEF6-E217-4110-BBF5-C4B77ADC845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504253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304">
          <p15:clr>
            <a:srgbClr val="FBAE40"/>
          </p15:clr>
        </p15:guide>
        <p15:guide id="4" pos="5736">
          <p15:clr>
            <a:srgbClr val="FBAE40"/>
          </p15:clr>
        </p15:guide>
        <p15:guide id="5" pos="1944">
          <p15:clr>
            <a:srgbClr val="FBAE40"/>
          </p15:clr>
        </p15:guide>
        <p15:guide id="6" pos="4008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440">
          <p15:clr>
            <a:srgbClr val="FBAE40"/>
          </p15:clr>
        </p15:guide>
        <p15:guide id="9" orient="horz" pos="552">
          <p15:clr>
            <a:srgbClr val="FBAE40"/>
          </p15:clr>
        </p15:guide>
        <p15:guide id="10" pos="5352">
          <p15:clr>
            <a:srgbClr val="FBAE40"/>
          </p15:clr>
        </p15:guide>
        <p15:guide id="11" pos="364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68B08E5-2F7C-7749-8BDF-386EAF974BB0}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F3E300C0-0B72-9048-9E16-2166E1A88FE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E4AA520D-9D51-3A42-B9B1-DF72169BC8DB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D5F2735E-137C-DB47-AEF0-EFC871A323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32" name="Title 1">
            <a:extLst>
              <a:ext uri="{FF2B5EF4-FFF2-40B4-BE49-F238E27FC236}">
                <a16:creationId xmlns:a16="http://schemas.microsoft.com/office/drawing/2014/main" id="{467E05B6-B7CB-1E4F-96BA-4B8CFE8B6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3" y="879063"/>
            <a:ext cx="4941477" cy="610863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>
              <a:defRPr sz="4400" b="1" i="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51DEB652-BD6A-BD41-B85E-704D2C41A1C4}"/>
              </a:ext>
            </a:extLst>
          </p:cNvPr>
          <p:cNvCxnSpPr>
            <a:cxnSpLocks/>
          </p:cNvCxnSpPr>
          <p:nvPr userDrawn="1"/>
        </p:nvCxnSpPr>
        <p:spPr>
          <a:xfrm>
            <a:off x="952500" y="1939108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A6147D10-E7D7-8F40-AF69-7263987293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2500" y="2300156"/>
            <a:ext cx="3036477" cy="40421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0" indent="0">
              <a:buNone/>
              <a:defRPr lang="en-US" sz="1800" spc="0" baseline="0" dirty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27" name="Content Placeholder 3">
            <a:extLst>
              <a:ext uri="{FF2B5EF4-FFF2-40B4-BE49-F238E27FC236}">
                <a16:creationId xmlns:a16="http://schemas.microsoft.com/office/drawing/2014/main" id="{E81957B7-CEA6-A446-A203-471CF9A57F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52500" y="2799146"/>
            <a:ext cx="3036477" cy="1942138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285750" indent="-285750">
              <a:lnSpc>
                <a:spcPct val="100000"/>
              </a:lnSpc>
              <a:buFont typeface="Wingdings" pitchFamily="2" charset="2"/>
              <a:buChar char="§"/>
              <a:defRPr sz="1600">
                <a:latin typeface="+mn-lt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057DFE0A-61D9-1B48-8196-EA94D04685DD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569372" y="2300156"/>
            <a:ext cx="3036477" cy="40421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0" indent="0">
              <a:buNone/>
              <a:defRPr lang="en-US" sz="1800" spc="0" baseline="0" dirty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21" name="Content Placeholder 3">
            <a:extLst>
              <a:ext uri="{FF2B5EF4-FFF2-40B4-BE49-F238E27FC236}">
                <a16:creationId xmlns:a16="http://schemas.microsoft.com/office/drawing/2014/main" id="{C946754A-F105-644E-99A4-DC80B9944243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4569372" y="2799146"/>
            <a:ext cx="3050628" cy="1942138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285750" indent="-285750">
              <a:lnSpc>
                <a:spcPct val="100000"/>
              </a:lnSpc>
              <a:buFont typeface="Wingdings" pitchFamily="2" charset="2"/>
              <a:buChar char="§"/>
              <a:defRPr sz="1600">
                <a:latin typeface="+mn-lt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368648FC-FC9A-5645-8F0C-390FFFAE180D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8187017" y="2300156"/>
            <a:ext cx="3036477" cy="40421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0" indent="0">
              <a:buNone/>
              <a:defRPr lang="en-US" sz="1800" spc="0" baseline="0" dirty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BBB849DC-B114-D145-9879-4FE0688BF57E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187017" y="2799146"/>
            <a:ext cx="3036477" cy="1942138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285750" indent="-285750">
              <a:lnSpc>
                <a:spcPct val="100000"/>
              </a:lnSpc>
              <a:buFont typeface="Wingdings" pitchFamily="2" charset="2"/>
              <a:buChar char="§"/>
              <a:defRPr sz="1600">
                <a:latin typeface="+mn-lt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F0C4CE5-5F02-B143-8FD1-1B235D270DAC}"/>
              </a:ext>
            </a:extLst>
          </p:cNvPr>
          <p:cNvCxnSpPr>
            <a:cxnSpLocks/>
          </p:cNvCxnSpPr>
          <p:nvPr userDrawn="1"/>
        </p:nvCxnSpPr>
        <p:spPr>
          <a:xfrm>
            <a:off x="4569372" y="1939108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289A8C14-DB28-F34E-8098-168D4C75AF23}"/>
              </a:ext>
            </a:extLst>
          </p:cNvPr>
          <p:cNvCxnSpPr>
            <a:cxnSpLocks/>
          </p:cNvCxnSpPr>
          <p:nvPr userDrawn="1"/>
        </p:nvCxnSpPr>
        <p:spPr>
          <a:xfrm>
            <a:off x="8187017" y="1939108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0FA07F3-F8E4-4505-85EC-22734AC6879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FCA8E82-58CD-E045-8B98-B7A85B79B752}" type="datetime4">
              <a:rPr lang="en-US" smtClean="0"/>
              <a:pPr/>
              <a:t>April 10, 2022</a:t>
            </a:fld>
            <a:endParaRPr lang="en-US" dirty="0">
              <a:latin typeface="+mn-lt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165D22-FEF5-4F30-8822-5D2378806A9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Annual Review</a:t>
            </a:r>
            <a:endParaRPr lang="en-US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40F86B-3DA3-4708-AAF5-387BA115C41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279487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520" userDrawn="1">
          <p15:clr>
            <a:srgbClr val="FBAE40"/>
          </p15:clr>
        </p15:guide>
        <p15:guide id="4" pos="5160" userDrawn="1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440">
          <p15:clr>
            <a:srgbClr val="FBAE40"/>
          </p15:clr>
        </p15:guide>
        <p15:guide id="9" orient="horz" pos="552">
          <p15:clr>
            <a:srgbClr val="FBAE40"/>
          </p15:clr>
        </p15:guide>
        <p15:guide id="10" pos="4800" userDrawn="1">
          <p15:clr>
            <a:srgbClr val="FBAE40"/>
          </p15:clr>
        </p15:guide>
        <p15:guide id="11" pos="2880" userDrawn="1">
          <p15:clr>
            <a:srgbClr val="FBAE40"/>
          </p15:clr>
        </p15:guide>
        <p15:guide id="12" orient="horz" pos="1752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1">
            <a:extLst>
              <a:ext uri="{FF2B5EF4-FFF2-40B4-BE49-F238E27FC236}">
                <a16:creationId xmlns:a16="http://schemas.microsoft.com/office/drawing/2014/main" id="{467E05B6-B7CB-1E4F-96BA-4B8CFE8B6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3" y="879063"/>
            <a:ext cx="4941477" cy="610863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>
              <a:defRPr sz="4400" b="1" i="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51DEB652-BD6A-BD41-B85E-704D2C41A1C4}"/>
              </a:ext>
            </a:extLst>
          </p:cNvPr>
          <p:cNvCxnSpPr>
            <a:cxnSpLocks/>
          </p:cNvCxnSpPr>
          <p:nvPr userDrawn="1"/>
        </p:nvCxnSpPr>
        <p:spPr>
          <a:xfrm>
            <a:off x="952500" y="1939108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A8C895-11B9-EA40-B0F8-0F4FE98815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2500" y="2656904"/>
            <a:ext cx="4838700" cy="574318"/>
          </a:xfrm>
        </p:spPr>
        <p:txBody>
          <a:bodyPr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47A1EE0-4011-3749-B01C-FC489EEDF880}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17EED68A-6660-2643-BBFB-B6AB92A7C227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BECF9FB8-F6C7-C54D-99F4-11FDF26D7F9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46C7C62D-7D3B-934C-AFF9-0F10E727B4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85D552-3AFC-4D21-A944-9D41E128A9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52500" y="2286000"/>
            <a:ext cx="4838700" cy="315915"/>
          </a:xfrm>
        </p:spPr>
        <p:txBody>
          <a:bodyPr>
            <a:noAutofit/>
          </a:bodyPr>
          <a:lstStyle>
            <a:lvl1pPr>
              <a:buNone/>
              <a:defRPr sz="1800" b="0" spc="0" baseline="0">
                <a:solidFill>
                  <a:schemeClr val="tx2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BE8C2EDB-9C70-49A2-865C-E5CD77D3E7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3655" y="3841846"/>
            <a:ext cx="4838700" cy="636754"/>
          </a:xfrm>
        </p:spPr>
        <p:txBody>
          <a:bodyPr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EE50320A-D017-45C6-9986-94BC43911E9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53655" y="3470942"/>
            <a:ext cx="4838700" cy="315915"/>
          </a:xfrm>
        </p:spPr>
        <p:txBody>
          <a:bodyPr>
            <a:noAutofit/>
          </a:bodyPr>
          <a:lstStyle>
            <a:lvl1pPr>
              <a:buNone/>
              <a:defRPr sz="1800" b="0" spc="0" baseline="0">
                <a:solidFill>
                  <a:schemeClr val="tx2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673EB498-F5D2-4E15-990A-2AFA4A377C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52500" y="5017901"/>
            <a:ext cx="4838700" cy="908340"/>
          </a:xfrm>
        </p:spPr>
        <p:txBody>
          <a:bodyPr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1F528150-326B-4BB3-AC38-7FC805DB6BA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52500" y="4646997"/>
            <a:ext cx="4838700" cy="315915"/>
          </a:xfrm>
        </p:spPr>
        <p:txBody>
          <a:bodyPr>
            <a:noAutofit/>
          </a:bodyPr>
          <a:lstStyle>
            <a:lvl1pPr>
              <a:buNone/>
              <a:defRPr sz="1800" b="0" spc="0" baseline="0">
                <a:solidFill>
                  <a:schemeClr val="tx2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20EBEFF7-AECA-409B-9ACC-A63A168283B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99647" y="2656904"/>
            <a:ext cx="4838700" cy="574318"/>
          </a:xfrm>
        </p:spPr>
        <p:txBody>
          <a:bodyPr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29E4D063-8666-4D7A-B8C8-2B9383F798E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9647" y="2286000"/>
            <a:ext cx="4838700" cy="315915"/>
          </a:xfrm>
        </p:spPr>
        <p:txBody>
          <a:bodyPr>
            <a:noAutofit/>
          </a:bodyPr>
          <a:lstStyle>
            <a:lvl1pPr>
              <a:buNone/>
              <a:defRPr sz="1800" b="0" spc="0" baseline="0">
                <a:solidFill>
                  <a:schemeClr val="tx2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4717B7CD-A4F9-444E-82B9-8914CB57488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99647" y="3841846"/>
            <a:ext cx="4838700" cy="908340"/>
          </a:xfrm>
        </p:spPr>
        <p:txBody>
          <a:bodyPr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2CF285B7-A950-4326-A4D5-F5D542D2D65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99647" y="3470942"/>
            <a:ext cx="4838700" cy="315915"/>
          </a:xfrm>
        </p:spPr>
        <p:txBody>
          <a:bodyPr>
            <a:noAutofit/>
          </a:bodyPr>
          <a:lstStyle>
            <a:lvl1pPr>
              <a:buNone/>
              <a:defRPr sz="1800" b="0" spc="0" baseline="0">
                <a:solidFill>
                  <a:schemeClr val="tx2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45E38A-5516-4C3E-88FC-0DCBD876054B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6FCA8E82-58CD-E045-8B98-B7A85B79B752}" type="datetime4">
              <a:rPr lang="en-US" smtClean="0"/>
              <a:pPr/>
              <a:t>April 10, 2022</a:t>
            </a:fld>
            <a:endParaRPr lang="en-US" dirty="0">
              <a:latin typeface="+mn-lt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225273-038D-4F51-A093-83D80104F21A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Annual Review</a:t>
            </a:r>
            <a:endParaRPr lang="en-US" b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F24E14-E0E0-44FA-A4AA-FA63A858730C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60135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304">
          <p15:clr>
            <a:srgbClr val="FBAE40"/>
          </p15:clr>
        </p15:guide>
        <p15:guide id="4" pos="5736">
          <p15:clr>
            <a:srgbClr val="FBAE40"/>
          </p15:clr>
        </p15:guide>
        <p15:guide id="5" pos="1944">
          <p15:clr>
            <a:srgbClr val="FBAE40"/>
          </p15:clr>
        </p15:guide>
        <p15:guide id="6" pos="4008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440">
          <p15:clr>
            <a:srgbClr val="FBAE40"/>
          </p15:clr>
        </p15:guide>
        <p15:guide id="9" orient="horz" pos="552">
          <p15:clr>
            <a:srgbClr val="FBAE40"/>
          </p15:clr>
        </p15:guide>
        <p15:guide id="10" pos="5352">
          <p15:clr>
            <a:srgbClr val="FBAE40"/>
          </p15:clr>
        </p15:guide>
        <p15:guide id="11" pos="3648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29">
            <a:extLst>
              <a:ext uri="{FF2B5EF4-FFF2-40B4-BE49-F238E27FC236}">
                <a16:creationId xmlns:a16="http://schemas.microsoft.com/office/drawing/2014/main" id="{BB778BC5-5409-574B-96E2-B45CDD940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96100" y="5102063"/>
            <a:ext cx="4914900" cy="588795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1600" b="0" i="0">
                <a:solidFill>
                  <a:schemeClr val="tx2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32916F3A-28FA-9A4B-A780-0D687D9328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07623" y="3591098"/>
            <a:ext cx="4903377" cy="1057791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E29321F6-59C5-6E4C-A846-6AD00848A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7623" y="2173658"/>
            <a:ext cx="4903377" cy="610863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>
              <a:defRPr sz="4400" b="1" i="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B5C3BF3-A164-DD48-BD02-4587489DA105}"/>
              </a:ext>
            </a:extLst>
          </p:cNvPr>
          <p:cNvCxnSpPr>
            <a:cxnSpLocks/>
          </p:cNvCxnSpPr>
          <p:nvPr userDrawn="1"/>
        </p:nvCxnSpPr>
        <p:spPr>
          <a:xfrm>
            <a:off x="6896100" y="3233703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F8C225AD-C009-894E-8AFA-C94EAA06509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FEF81ED-50DF-3946-87D9-407C13C3CE9F}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4B6857A0-601C-9C40-ADB4-7927C7A4ECA0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31562ACC-ECB3-4841-A52C-00DAFF438EBF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77C317B8-91B4-7040-AB8C-CE822CA28A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999130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06C6F65-35CD-D64B-992A-0C1C1E00384D}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7" name="AutoShape 24">
              <a:extLst>
                <a:ext uri="{FF2B5EF4-FFF2-40B4-BE49-F238E27FC236}">
                  <a16:creationId xmlns:a16="http://schemas.microsoft.com/office/drawing/2014/main" id="{CFD467E2-FF13-7E4F-BEF9-EA1A17665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CA85A327-3157-B442-993A-6900F71249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9A459CB4-74AF-0544-AB1E-7CC6D10F84E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95A20BFD-9142-D64A-A78A-61B75FCA0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B80736DF-C890-DB47-AEAA-D3D92505E632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39F93F26-ED5C-E74E-BFBD-E3054DC1B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3" y="879063"/>
            <a:ext cx="4941477" cy="610863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>
              <a:defRPr sz="4400" b="1" i="0" spc="50" baseline="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F0FD074-81E2-0D4E-8446-C5B415B238A0}"/>
              </a:ext>
            </a:extLst>
          </p:cNvPr>
          <p:cNvCxnSpPr>
            <a:cxnSpLocks/>
          </p:cNvCxnSpPr>
          <p:nvPr userDrawn="1"/>
        </p:nvCxnSpPr>
        <p:spPr>
          <a:xfrm>
            <a:off x="952500" y="1934655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 Placeholder 29">
            <a:extLst>
              <a:ext uri="{FF2B5EF4-FFF2-40B4-BE49-F238E27FC236}">
                <a16:creationId xmlns:a16="http://schemas.microsoft.com/office/drawing/2014/main" id="{58AAB058-5FFC-9E4E-AD2E-FB1B4EE5102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2500" y="2818296"/>
            <a:ext cx="2133600" cy="36933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29">
            <a:extLst>
              <a:ext uri="{FF2B5EF4-FFF2-40B4-BE49-F238E27FC236}">
                <a16:creationId xmlns:a16="http://schemas.microsoft.com/office/drawing/2014/main" id="{18ABDA74-C3EC-274D-BE87-AC5B825A2A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52500" y="2209800"/>
            <a:ext cx="2133600" cy="205837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400"/>
              </a:spcBef>
              <a:buNone/>
              <a:defRPr sz="1800" b="0" i="0">
                <a:solidFill>
                  <a:schemeClr val="tx2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3DDE02E-BC75-2645-8725-CA2CFD327A3C}"/>
              </a:ext>
            </a:extLst>
          </p:cNvPr>
          <p:cNvCxnSpPr>
            <a:cxnSpLocks/>
          </p:cNvCxnSpPr>
          <p:nvPr userDrawn="1"/>
        </p:nvCxnSpPr>
        <p:spPr>
          <a:xfrm>
            <a:off x="3663043" y="1939108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 Placeholder 29">
            <a:extLst>
              <a:ext uri="{FF2B5EF4-FFF2-40B4-BE49-F238E27FC236}">
                <a16:creationId xmlns:a16="http://schemas.microsoft.com/office/drawing/2014/main" id="{3ABA9FD1-9B74-F14F-81EF-7B3407196B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63042" y="2818296"/>
            <a:ext cx="2128157" cy="36933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0E9E9D03-0186-5B4C-A73F-95ADCD08A44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663042" y="2209800"/>
            <a:ext cx="2128157" cy="205837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400"/>
              </a:spcBef>
              <a:buNone/>
              <a:defRPr sz="1800" b="0" i="0">
                <a:solidFill>
                  <a:schemeClr val="tx2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01EE6FD-FABB-AD48-92DA-19805B502918}"/>
              </a:ext>
            </a:extLst>
          </p:cNvPr>
          <p:cNvCxnSpPr>
            <a:cxnSpLocks/>
          </p:cNvCxnSpPr>
          <p:nvPr userDrawn="1"/>
        </p:nvCxnSpPr>
        <p:spPr>
          <a:xfrm>
            <a:off x="952500" y="4248119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 Placeholder 29">
            <a:extLst>
              <a:ext uri="{FF2B5EF4-FFF2-40B4-BE49-F238E27FC236}">
                <a16:creationId xmlns:a16="http://schemas.microsoft.com/office/drawing/2014/main" id="{F953BCFF-5CB8-784F-ACC1-A14670E6219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52500" y="5131299"/>
            <a:ext cx="2133600" cy="36933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29">
            <a:extLst>
              <a:ext uri="{FF2B5EF4-FFF2-40B4-BE49-F238E27FC236}">
                <a16:creationId xmlns:a16="http://schemas.microsoft.com/office/drawing/2014/main" id="{97DCC038-CDD3-1D48-B8BA-2617616935C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52500" y="4522803"/>
            <a:ext cx="2133600" cy="205837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400"/>
              </a:spcBef>
              <a:buNone/>
              <a:defRPr sz="1800" b="0" i="0">
                <a:solidFill>
                  <a:schemeClr val="tx2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3BB36CC-7349-334D-A028-58D01025E726}"/>
              </a:ext>
            </a:extLst>
          </p:cNvPr>
          <p:cNvCxnSpPr>
            <a:cxnSpLocks/>
          </p:cNvCxnSpPr>
          <p:nvPr userDrawn="1"/>
        </p:nvCxnSpPr>
        <p:spPr>
          <a:xfrm>
            <a:off x="3663043" y="4252111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 Placeholder 29">
            <a:extLst>
              <a:ext uri="{FF2B5EF4-FFF2-40B4-BE49-F238E27FC236}">
                <a16:creationId xmlns:a16="http://schemas.microsoft.com/office/drawing/2014/main" id="{C20DFC6E-CE65-E94B-921D-38F386E173F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663042" y="5131299"/>
            <a:ext cx="2128157" cy="36933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29">
            <a:extLst>
              <a:ext uri="{FF2B5EF4-FFF2-40B4-BE49-F238E27FC236}">
                <a16:creationId xmlns:a16="http://schemas.microsoft.com/office/drawing/2014/main" id="{773FBF72-A3D8-2F4E-BAD2-2755F0BE4A4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663042" y="4522803"/>
            <a:ext cx="2128157" cy="205837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400"/>
              </a:spcBef>
              <a:buNone/>
              <a:defRPr sz="1800" b="0" i="0">
                <a:solidFill>
                  <a:schemeClr val="tx2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402C0D4-D9C4-F547-B996-38177302A3DC}"/>
              </a:ext>
            </a:extLst>
          </p:cNvPr>
          <p:cNvCxnSpPr>
            <a:cxnSpLocks/>
          </p:cNvCxnSpPr>
          <p:nvPr userDrawn="1"/>
        </p:nvCxnSpPr>
        <p:spPr>
          <a:xfrm>
            <a:off x="6367055" y="4252111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Text Placeholder 29">
            <a:extLst>
              <a:ext uri="{FF2B5EF4-FFF2-40B4-BE49-F238E27FC236}">
                <a16:creationId xmlns:a16="http://schemas.microsoft.com/office/drawing/2014/main" id="{9B18A1DC-4A61-514B-9F70-1DCC893EBB1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367054" y="5131299"/>
            <a:ext cx="2129245" cy="36933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29">
            <a:extLst>
              <a:ext uri="{FF2B5EF4-FFF2-40B4-BE49-F238E27FC236}">
                <a16:creationId xmlns:a16="http://schemas.microsoft.com/office/drawing/2014/main" id="{DD138509-2AA1-D540-90D6-28847495661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367054" y="4522803"/>
            <a:ext cx="2129245" cy="205837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400"/>
              </a:spcBef>
              <a:buNone/>
              <a:defRPr sz="1800" b="0" i="0">
                <a:solidFill>
                  <a:schemeClr val="tx2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655503-4608-4F79-A5D4-B2F67958F263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6FCA8E82-58CD-E045-8B98-B7A85B79B752}" type="datetime4">
              <a:rPr lang="en-US" smtClean="0"/>
              <a:pPr/>
              <a:t>April 10, 2022</a:t>
            </a:fld>
            <a:endParaRPr lang="en-US" dirty="0">
              <a:latin typeface="+mn-lt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AFA395-FE4C-4A99-A74E-57757D8473E1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Annual Review</a:t>
            </a:r>
            <a:endParaRPr lang="en-US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A6A117-A0E8-43E1-9120-CE3B8B97667F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93066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C82066DD-D313-D148-89C7-338EB873A730}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A5BBD7C7-99D1-E841-A081-6912D1F2B855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227A14EE-CB79-754A-8B19-EB9874B3158E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35B38B80-C3D3-4C47-B468-C41A8FF36F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F0C4E8C2-3240-594A-9D5E-1BCD1AF44C5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-22543"/>
            <a:ext cx="6096000" cy="6903086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5C37098-CEB2-1E45-989B-3DD92F3B1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3" y="879063"/>
            <a:ext cx="4941477" cy="610863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>
              <a:defRPr sz="4400" b="1" i="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D23F761-57FC-3649-AE84-0C3EF95EF561}"/>
              </a:ext>
            </a:extLst>
          </p:cNvPr>
          <p:cNvCxnSpPr>
            <a:cxnSpLocks/>
          </p:cNvCxnSpPr>
          <p:nvPr userDrawn="1"/>
        </p:nvCxnSpPr>
        <p:spPr>
          <a:xfrm>
            <a:off x="952500" y="1939108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E66F2BC9-2F8A-1543-9AFD-9BAB0E75B3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52499" y="2289363"/>
            <a:ext cx="4572001" cy="279523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None/>
              <a:defRPr sz="16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64E0B3-57C5-4DAF-8531-F39610E77C0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FCA8E82-58CD-E045-8B98-B7A85B79B752}" type="datetime4">
              <a:rPr lang="en-US" smtClean="0"/>
              <a:pPr/>
              <a:t>April 10, 2022</a:t>
            </a:fld>
            <a:endParaRPr lang="en-US" dirty="0">
              <a:latin typeface="+mn-lt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7E0EC46-C626-4D58-AB64-0B3B850D148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Annual Review</a:t>
            </a:r>
            <a:endParaRPr lang="en-US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25D00C-8F5C-4528-87FA-F9431D96755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73769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6" pos="3480" userDrawn="1">
          <p15:clr>
            <a:srgbClr val="FBAE40"/>
          </p15:clr>
        </p15:guide>
        <p15:guide id="7" orient="horz" pos="1440" userDrawn="1">
          <p15:clr>
            <a:srgbClr val="FBAE40"/>
          </p15:clr>
        </p15:guide>
        <p15:guide id="9" orient="horz" pos="1224" userDrawn="1">
          <p15:clr>
            <a:srgbClr val="FBAE40"/>
          </p15:clr>
        </p15:guide>
        <p15:guide id="10" orient="horz" pos="55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50E2385F-F6FA-D345-AF77-A9EE8E49310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1998" cy="6858000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8D492973-78E3-D34E-835E-CF2D45170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3943" y="3045437"/>
            <a:ext cx="4941477" cy="610863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>
              <a:defRPr sz="4100" b="1" i="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BE3A3D6-A0AD-C84D-8B2A-743F5F95432E}"/>
              </a:ext>
            </a:extLst>
          </p:cNvPr>
          <p:cNvCxnSpPr>
            <a:cxnSpLocks/>
          </p:cNvCxnSpPr>
          <p:nvPr userDrawn="1"/>
        </p:nvCxnSpPr>
        <p:spPr>
          <a:xfrm>
            <a:off x="7154721" y="4003877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4CB38BE-0FF2-694C-AA3C-D73DBF7C332C}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9509760" y="-3"/>
            <a:ext cx="2682238" cy="2682238"/>
            <a:chOff x="0" y="12289"/>
            <a:chExt cx="3550" cy="3551"/>
          </a:xfrm>
          <a:solidFill>
            <a:schemeClr val="tx1"/>
          </a:solidFill>
        </p:grpSpPr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F0257420-2EA0-6348-8B9E-1414F5297265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7FE65C23-C0EF-BB41-884A-01C2A7356159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F73F5EB6-53C7-D44C-9003-FB5A81F989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3578891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104">
          <p15:clr>
            <a:srgbClr val="FBAE40"/>
          </p15:clr>
        </p15:guide>
        <p15:guide id="3" pos="4344" userDrawn="1">
          <p15:clr>
            <a:srgbClr val="FBAE40"/>
          </p15:clr>
        </p15:guide>
        <p15:guide id="4" pos="4560" userDrawn="1">
          <p15:clr>
            <a:srgbClr val="FBAE40"/>
          </p15:clr>
        </p15:guide>
        <p15:guide id="8" orient="horz" pos="1848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hart Placeholder 5">
            <a:extLst>
              <a:ext uri="{FF2B5EF4-FFF2-40B4-BE49-F238E27FC236}">
                <a16:creationId xmlns:a16="http://schemas.microsoft.com/office/drawing/2014/main" id="{75992517-0394-6B43-B15D-2A86A34512F3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952500" y="1939108"/>
            <a:ext cx="10352810" cy="411070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3" y="879063"/>
            <a:ext cx="4941477" cy="610863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1012B1-809A-45CE-9FED-46D08DC8C42B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6FCA8E82-58CD-E045-8B98-B7A85B79B752}" type="datetime4">
              <a:rPr lang="en-US" smtClean="0"/>
              <a:pPr/>
              <a:t>April 10, 2022</a:t>
            </a:fld>
            <a:endParaRPr lang="en-US" dirty="0">
              <a:latin typeface="+mn-lt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FB6FA27-6601-4107-A3C9-808CB443024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Annual Review</a:t>
            </a:r>
            <a:endParaRPr lang="en-US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19432A-F8B5-4A96-AEE6-2E159658D5D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658628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 userDrawn="1">
          <p15:clr>
            <a:srgbClr val="FBAE40"/>
          </p15:clr>
        </p15:guide>
        <p15:guide id="3" pos="2880" userDrawn="1">
          <p15:clr>
            <a:srgbClr val="FBAE40"/>
          </p15:clr>
        </p15:guide>
        <p15:guide id="4" pos="5160" userDrawn="1">
          <p15:clr>
            <a:srgbClr val="FBAE40"/>
          </p15:clr>
        </p15:guide>
        <p15:guide id="5" pos="2520" userDrawn="1">
          <p15:clr>
            <a:srgbClr val="FBAE40"/>
          </p15:clr>
        </p15:guide>
        <p15:guide id="6" pos="4800" userDrawn="1">
          <p15:clr>
            <a:srgbClr val="FBAE40"/>
          </p15:clr>
        </p15:guide>
        <p15:guide id="7" orient="horz" pos="1224" userDrawn="1">
          <p15:clr>
            <a:srgbClr val="FBAE40"/>
          </p15:clr>
        </p15:guide>
        <p15:guide id="8" orient="horz" pos="1392" userDrawn="1">
          <p15:clr>
            <a:srgbClr val="FBAE40"/>
          </p15:clr>
        </p15:guide>
        <p15:guide id="10" orient="horz" pos="552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3" y="879063"/>
            <a:ext cx="4941477" cy="610863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able Placeholder 2">
            <a:extLst>
              <a:ext uri="{FF2B5EF4-FFF2-40B4-BE49-F238E27FC236}">
                <a16:creationId xmlns:a16="http://schemas.microsoft.com/office/drawing/2014/main" id="{1506B022-475A-6647-98FF-D5C319A0C7C4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952500" y="2209800"/>
            <a:ext cx="10287000" cy="2593109"/>
          </a:xfrm>
        </p:spPr>
        <p:txBody>
          <a:bodyPr/>
          <a:lstStyle/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2411D2-78FE-46C1-9EA9-C6A882903B53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6FCA8E82-58CD-E045-8B98-B7A85B79B752}" type="datetime4">
              <a:rPr lang="en-US" smtClean="0"/>
              <a:pPr/>
              <a:t>April 10, 2022</a:t>
            </a:fld>
            <a:endParaRPr lang="en-US" dirty="0">
              <a:latin typeface="+mn-lt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4DAF8F-82DB-4DBE-9041-71217A4516C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Annual Review</a:t>
            </a:r>
            <a:endParaRPr lang="en-US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2F761B-6706-439D-9C75-43E751AB195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013107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A5C37098-CEB2-1E45-989B-3DD92F3B1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2" y="2476500"/>
            <a:ext cx="7132320" cy="3289971"/>
          </a:xfrm>
          <a:prstGeom prst="rect">
            <a:avLst/>
          </a:prstGeom>
          <a:ln>
            <a:noFill/>
          </a:ln>
        </p:spPr>
        <p:txBody>
          <a:bodyPr lIns="0" tIns="0" rIns="0" bIns="0" anchor="t" anchorCtr="0">
            <a:normAutofit/>
          </a:bodyPr>
          <a:lstStyle>
            <a:lvl1pPr>
              <a:lnSpc>
                <a:spcPct val="100000"/>
              </a:lnSpc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902327D-DBD4-7A4E-ABF2-A946A559A8AD}"/>
              </a:ext>
            </a:extLst>
          </p:cNvPr>
          <p:cNvSpPr txBox="1"/>
          <p:nvPr userDrawn="1"/>
        </p:nvSpPr>
        <p:spPr>
          <a:xfrm>
            <a:off x="699948" y="548291"/>
            <a:ext cx="158937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</a:rPr>
              <a:t>“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ACB4ADD-D9F4-984E-B29D-A2CF6D19E810}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19" name="AutoShape 24">
              <a:extLst>
                <a:ext uri="{FF2B5EF4-FFF2-40B4-BE49-F238E27FC236}">
                  <a16:creationId xmlns:a16="http://schemas.microsoft.com/office/drawing/2014/main" id="{5017C477-A988-7041-8A67-3D8294D6AD7C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206D7F37-5DD1-A24E-9CCA-84B2A16855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A6E321C8-096C-1B41-B14F-4CA7AE04BB1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32B3FDD4-EB13-F44F-99D0-BFAB06F00B3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A20BCBD2-A735-0C43-8C55-B384372AC62C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69A90A7-BF26-684E-8C8B-638053DA1234}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861D8E86-886A-8744-BC4C-FE82B0243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2D967470-E96E-8843-AAD2-E0C8B807793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C8A27D09-765D-3949-BCCA-238C3514D4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478292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 userDrawn="1">
          <p15:clr>
            <a:srgbClr val="FBAE40"/>
          </p15:clr>
        </p15:guide>
        <p15:guide id="3" pos="2880" userDrawn="1">
          <p15:clr>
            <a:srgbClr val="FBAE40"/>
          </p15:clr>
        </p15:guide>
        <p15:guide id="4" pos="5160" userDrawn="1">
          <p15:clr>
            <a:srgbClr val="FBAE40"/>
          </p15:clr>
        </p15:guide>
        <p15:guide id="5" pos="2520" userDrawn="1">
          <p15:clr>
            <a:srgbClr val="FBAE40"/>
          </p15:clr>
        </p15:guide>
        <p15:guide id="6" pos="4800" userDrawn="1">
          <p15:clr>
            <a:srgbClr val="FBAE40"/>
          </p15:clr>
        </p15:guide>
        <p15:guide id="7" orient="horz" pos="1560">
          <p15:clr>
            <a:srgbClr val="FBAE40"/>
          </p15:clr>
        </p15:guide>
        <p15:guide id="8" orient="horz" pos="1752" userDrawn="1">
          <p15:clr>
            <a:srgbClr val="FBAE40"/>
          </p15:clr>
        </p15:guide>
        <p15:guide id="9" orient="horz" pos="1248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A7D9F21A-75CF-6045-8FA1-C4F4E21B699C}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AEA7E377-BB07-FA43-B532-10A92EE030B0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F18DE645-B3D5-2F4E-AAD6-002FEF13A310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B90F6499-BA50-2340-A026-32C79B6BFA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38" name="Picture Placeholder 25">
            <a:extLst>
              <a:ext uri="{FF2B5EF4-FFF2-40B4-BE49-F238E27FC236}">
                <a16:creationId xmlns:a16="http://schemas.microsoft.com/office/drawing/2014/main" id="{2274C164-503B-E746-A155-849A9BC2406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54268" y="2572883"/>
            <a:ext cx="2118245" cy="203721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1" name="Title 1">
            <a:extLst>
              <a:ext uri="{FF2B5EF4-FFF2-40B4-BE49-F238E27FC236}">
                <a16:creationId xmlns:a16="http://schemas.microsoft.com/office/drawing/2014/main" id="{E2F20AFE-B282-5146-B0D6-F2FC1B6D3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2" y="879063"/>
            <a:ext cx="7532277" cy="610863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F777D2F0-DE3F-8343-B97A-E7FA440532FD}"/>
              </a:ext>
            </a:extLst>
          </p:cNvPr>
          <p:cNvCxnSpPr>
            <a:cxnSpLocks/>
          </p:cNvCxnSpPr>
          <p:nvPr userDrawn="1"/>
        </p:nvCxnSpPr>
        <p:spPr>
          <a:xfrm>
            <a:off x="952500" y="1939108"/>
            <a:ext cx="2133600" cy="0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3" name="Picture Placeholder 25">
            <a:extLst>
              <a:ext uri="{FF2B5EF4-FFF2-40B4-BE49-F238E27FC236}">
                <a16:creationId xmlns:a16="http://schemas.microsoft.com/office/drawing/2014/main" id="{AF1B5ED8-33F6-FB44-AA92-F0D227BB310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658280" y="2572883"/>
            <a:ext cx="2118245" cy="203721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2" name="Text Placeholder 29">
            <a:extLst>
              <a:ext uri="{FF2B5EF4-FFF2-40B4-BE49-F238E27FC236}">
                <a16:creationId xmlns:a16="http://schemas.microsoft.com/office/drawing/2014/main" id="{0D824BDD-2D23-C943-8FE9-60B7B23B5E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52500" y="5393169"/>
            <a:ext cx="2133600" cy="369332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3" name="Text Placeholder 29">
            <a:extLst>
              <a:ext uri="{FF2B5EF4-FFF2-40B4-BE49-F238E27FC236}">
                <a16:creationId xmlns:a16="http://schemas.microsoft.com/office/drawing/2014/main" id="{2F3D441E-DFB1-084B-8192-C6CBECCA40B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52500" y="4986745"/>
            <a:ext cx="2133600" cy="205837"/>
          </a:xfrm>
        </p:spPr>
        <p:txBody>
          <a:bodyPr lIns="0" tIns="0" rIns="0" bIns="0">
            <a:noAutofit/>
          </a:bodyPr>
          <a:lstStyle>
            <a:lvl1pPr marL="0" indent="0">
              <a:spcBef>
                <a:spcPts val="400"/>
              </a:spcBef>
              <a:buNone/>
              <a:defRPr sz="1800" b="0" i="0" spc="0" baseline="0">
                <a:solidFill>
                  <a:schemeClr val="bg1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4" name="Text Placeholder 29">
            <a:extLst>
              <a:ext uri="{FF2B5EF4-FFF2-40B4-BE49-F238E27FC236}">
                <a16:creationId xmlns:a16="http://schemas.microsoft.com/office/drawing/2014/main" id="{25797825-E7AE-2C41-A965-E6F0D70D97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63042" y="5393169"/>
            <a:ext cx="2128157" cy="369332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5" name="Text Placeholder 29">
            <a:extLst>
              <a:ext uri="{FF2B5EF4-FFF2-40B4-BE49-F238E27FC236}">
                <a16:creationId xmlns:a16="http://schemas.microsoft.com/office/drawing/2014/main" id="{63C1927C-E23B-204E-9F3A-2A67D2BF70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63042" y="4986745"/>
            <a:ext cx="2128157" cy="205837"/>
          </a:xfrm>
        </p:spPr>
        <p:txBody>
          <a:bodyPr lIns="0" tIns="0" rIns="0" bIns="0">
            <a:noAutofit/>
          </a:bodyPr>
          <a:lstStyle>
            <a:lvl1pPr marL="0" indent="0">
              <a:spcBef>
                <a:spcPts val="400"/>
              </a:spcBef>
              <a:buNone/>
              <a:defRPr sz="1800" b="0" i="0" spc="0" baseline="0">
                <a:solidFill>
                  <a:schemeClr val="bg1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" name="Text Placeholder 29">
            <a:extLst>
              <a:ext uri="{FF2B5EF4-FFF2-40B4-BE49-F238E27FC236}">
                <a16:creationId xmlns:a16="http://schemas.microsoft.com/office/drawing/2014/main" id="{EC81F0F5-C204-7248-A336-A655814A8A3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67054" y="5393169"/>
            <a:ext cx="2129245" cy="369332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" name="Text Placeholder 29">
            <a:extLst>
              <a:ext uri="{FF2B5EF4-FFF2-40B4-BE49-F238E27FC236}">
                <a16:creationId xmlns:a16="http://schemas.microsoft.com/office/drawing/2014/main" id="{C9FEF82E-4E9C-8343-9D36-C4A00D7137CC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367054" y="4986745"/>
            <a:ext cx="2129245" cy="205837"/>
          </a:xfrm>
        </p:spPr>
        <p:txBody>
          <a:bodyPr lIns="0" tIns="0" rIns="0" bIns="0">
            <a:noAutofit/>
          </a:bodyPr>
          <a:lstStyle>
            <a:lvl1pPr marL="0" indent="0">
              <a:spcBef>
                <a:spcPts val="400"/>
              </a:spcBef>
              <a:buNone/>
              <a:defRPr sz="1800" b="0" i="0" spc="0" baseline="0">
                <a:solidFill>
                  <a:schemeClr val="bg1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8" name="Text Placeholder 29">
            <a:extLst>
              <a:ext uri="{FF2B5EF4-FFF2-40B4-BE49-F238E27FC236}">
                <a16:creationId xmlns:a16="http://schemas.microsoft.com/office/drawing/2014/main" id="{F8AF6664-A005-7A42-9AEF-C5AA5603E4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110254" y="5393169"/>
            <a:ext cx="2129245" cy="369332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9" name="Text Placeholder 29">
            <a:extLst>
              <a:ext uri="{FF2B5EF4-FFF2-40B4-BE49-F238E27FC236}">
                <a16:creationId xmlns:a16="http://schemas.microsoft.com/office/drawing/2014/main" id="{5F6C1E52-E2B6-5F45-A863-5BB35ABAFC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110254" y="4986745"/>
            <a:ext cx="2129245" cy="205837"/>
          </a:xfrm>
        </p:spPr>
        <p:txBody>
          <a:bodyPr lIns="0" tIns="0" rIns="0" bIns="0">
            <a:noAutofit/>
          </a:bodyPr>
          <a:lstStyle>
            <a:lvl1pPr marL="0" indent="0">
              <a:spcBef>
                <a:spcPts val="400"/>
              </a:spcBef>
              <a:buNone/>
              <a:defRPr sz="1800" b="0" i="0" spc="0" baseline="0">
                <a:solidFill>
                  <a:schemeClr val="bg1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FD0B2D5-B3C2-D847-A220-86CB6A37E418}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28" name="AutoShape 24">
              <a:extLst>
                <a:ext uri="{FF2B5EF4-FFF2-40B4-BE49-F238E27FC236}">
                  <a16:creationId xmlns:a16="http://schemas.microsoft.com/office/drawing/2014/main" id="{A7FD25A4-760F-814C-915F-DD6E89CA3A4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A0CC8369-E81F-D447-87D8-1AF0C58EAC0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C41CA81E-EF54-D048-8775-CD4AB37A7DF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D95A4B85-923E-B641-B239-2A1999AB294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501386DC-76EB-F34E-AD0E-22957D3B38D5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66" name="Picture Placeholder 25">
            <a:extLst>
              <a:ext uri="{FF2B5EF4-FFF2-40B4-BE49-F238E27FC236}">
                <a16:creationId xmlns:a16="http://schemas.microsoft.com/office/drawing/2014/main" id="{2D21D633-C51E-E94E-BAE3-96F52F76E496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362292" y="2572883"/>
            <a:ext cx="2118245" cy="203721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9" name="Picture Placeholder 25">
            <a:extLst>
              <a:ext uri="{FF2B5EF4-FFF2-40B4-BE49-F238E27FC236}">
                <a16:creationId xmlns:a16="http://schemas.microsoft.com/office/drawing/2014/main" id="{639EFA5A-9C69-DF4D-81B7-FA1F8CCCF934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9112023" y="2572883"/>
            <a:ext cx="2118245" cy="203721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D89364-B1CB-4E72-A6BB-95A34B50661C}"/>
              </a:ext>
            </a:extLst>
          </p:cNvPr>
          <p:cNvSpPr>
            <a:spLocks noGrp="1"/>
          </p:cNvSpPr>
          <p:nvPr>
            <p:ph type="dt" sz="half" idx="32"/>
          </p:nvPr>
        </p:nvSpPr>
        <p:spPr/>
        <p:txBody>
          <a:bodyPr/>
          <a:lstStyle/>
          <a:p>
            <a:fld id="{6FCA8E82-58CD-E045-8B98-B7A85B79B752}" type="datetime4">
              <a:rPr lang="en-US" smtClean="0"/>
              <a:pPr/>
              <a:t>April 10, 2022</a:t>
            </a:fld>
            <a:endParaRPr lang="en-US" dirty="0">
              <a:latin typeface="+mn-lt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09328F-B310-4BF3-883E-BA9A39676AF2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r>
              <a:rPr lang="en-US"/>
              <a:t>Annual Review</a:t>
            </a:r>
            <a:endParaRPr lang="en-US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192EF2-9336-43EF-A365-1F54000F7DE9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963624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 userDrawn="1">
          <p15:clr>
            <a:srgbClr val="FBAE40"/>
          </p15:clr>
        </p15:guide>
        <p15:guide id="3" pos="2304" userDrawn="1">
          <p15:clr>
            <a:srgbClr val="FBAE40"/>
          </p15:clr>
        </p15:guide>
        <p15:guide id="4" pos="4008" userDrawn="1">
          <p15:clr>
            <a:srgbClr val="FBAE40"/>
          </p15:clr>
        </p15:guide>
        <p15:guide id="5" pos="1944" userDrawn="1">
          <p15:clr>
            <a:srgbClr val="FBAE40"/>
          </p15:clr>
        </p15:guide>
        <p15:guide id="6" pos="3648" userDrawn="1">
          <p15:clr>
            <a:srgbClr val="FBAE40"/>
          </p15:clr>
        </p15:guide>
        <p15:guide id="7" orient="horz" pos="1392" userDrawn="1">
          <p15:clr>
            <a:srgbClr val="FBAE40"/>
          </p15:clr>
        </p15:guide>
        <p15:guide id="8" orient="horz" pos="552" userDrawn="1">
          <p15:clr>
            <a:srgbClr val="FBAE40"/>
          </p15:clr>
        </p15:guide>
        <p15:guide id="9" orient="horz" pos="1224" userDrawn="1">
          <p15:clr>
            <a:srgbClr val="FBAE40"/>
          </p15:clr>
        </p15:guide>
        <p15:guide id="10" pos="5352" userDrawn="1">
          <p15:clr>
            <a:srgbClr val="FBAE40"/>
          </p15:clr>
        </p15:guide>
        <p15:guide id="11" pos="5736" userDrawn="1">
          <p15:clr>
            <a:srgbClr val="FBAE40"/>
          </p15:clr>
        </p15:guide>
        <p15:guide id="12" orient="horz" pos="2904" userDrawn="1">
          <p15:clr>
            <a:srgbClr val="FBAE40"/>
          </p15:clr>
        </p15:guide>
        <p15:guide id="13" orient="horz" pos="1608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40046AF-E5BF-854D-9986-7C3019770FE7}"/>
              </a:ext>
            </a:extLst>
          </p:cNvPr>
          <p:cNvCxnSpPr>
            <a:cxnSpLocks/>
          </p:cNvCxnSpPr>
          <p:nvPr userDrawn="1"/>
        </p:nvCxnSpPr>
        <p:spPr>
          <a:xfrm flipH="1">
            <a:off x="1045959" y="2213783"/>
            <a:ext cx="2136" cy="1828800"/>
          </a:xfrm>
          <a:prstGeom prst="line">
            <a:avLst/>
          </a:prstGeom>
          <a:ln w="165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6CA14A6-0144-BC49-A8D4-C979D13258C0}"/>
              </a:ext>
            </a:extLst>
          </p:cNvPr>
          <p:cNvCxnSpPr>
            <a:cxnSpLocks/>
          </p:cNvCxnSpPr>
          <p:nvPr userDrawn="1"/>
        </p:nvCxnSpPr>
        <p:spPr>
          <a:xfrm flipH="1">
            <a:off x="6180493" y="2213783"/>
            <a:ext cx="11102" cy="1828800"/>
          </a:xfrm>
          <a:prstGeom prst="line">
            <a:avLst/>
          </a:prstGeom>
          <a:ln w="165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FA582FC2-A135-5743-B9C0-6AC7225B42E1}"/>
              </a:ext>
            </a:extLst>
          </p:cNvPr>
          <p:cNvCxnSpPr>
            <a:cxnSpLocks/>
          </p:cNvCxnSpPr>
          <p:nvPr userDrawn="1"/>
        </p:nvCxnSpPr>
        <p:spPr>
          <a:xfrm flipH="1">
            <a:off x="8745623" y="3904712"/>
            <a:ext cx="2136" cy="1828800"/>
          </a:xfrm>
          <a:prstGeom prst="line">
            <a:avLst/>
          </a:prstGeom>
          <a:ln w="165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7C43222-5868-0247-838F-58F4F6C8EE75}"/>
              </a:ext>
            </a:extLst>
          </p:cNvPr>
          <p:cNvCxnSpPr>
            <a:cxnSpLocks/>
          </p:cNvCxnSpPr>
          <p:nvPr userDrawn="1"/>
        </p:nvCxnSpPr>
        <p:spPr>
          <a:xfrm flipH="1">
            <a:off x="3611089" y="3895941"/>
            <a:ext cx="2136" cy="1828800"/>
          </a:xfrm>
          <a:prstGeom prst="line">
            <a:avLst/>
          </a:prstGeom>
          <a:ln w="165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itle 1">
            <a:extLst>
              <a:ext uri="{FF2B5EF4-FFF2-40B4-BE49-F238E27FC236}">
                <a16:creationId xmlns:a16="http://schemas.microsoft.com/office/drawing/2014/main" id="{46EEE005-F78A-9D4F-B159-964376C38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3" y="879063"/>
            <a:ext cx="4941477" cy="610863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6" name="Text Placeholder 29">
            <a:extLst>
              <a:ext uri="{FF2B5EF4-FFF2-40B4-BE49-F238E27FC236}">
                <a16:creationId xmlns:a16="http://schemas.microsoft.com/office/drawing/2014/main" id="{FC61536F-8EA7-5A48-AF76-8B0E251BD8C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96955" y="2934856"/>
            <a:ext cx="2133600" cy="369332"/>
          </a:xfrm>
          <a:ln>
            <a:noFill/>
          </a:ln>
        </p:spPr>
        <p:txBody>
          <a:bodyPr lIns="0" tIns="0" rIns="0" bIns="0">
            <a:no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7" name="Text Placeholder 29">
            <a:extLst>
              <a:ext uri="{FF2B5EF4-FFF2-40B4-BE49-F238E27FC236}">
                <a16:creationId xmlns:a16="http://schemas.microsoft.com/office/drawing/2014/main" id="{64FFD994-BD97-ED49-8607-286ECBB1CDA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96955" y="2568686"/>
            <a:ext cx="2133600" cy="205837"/>
          </a:xfrm>
          <a:ln>
            <a:noFill/>
          </a:ln>
        </p:spPr>
        <p:txBody>
          <a:bodyPr lIns="0" tIns="0" rIns="0" bIns="0">
            <a:noAutofit/>
          </a:bodyPr>
          <a:lstStyle>
            <a:lvl1pPr marL="0" indent="0">
              <a:spcBef>
                <a:spcPts val="400"/>
              </a:spcBef>
              <a:buNone/>
              <a:defRPr sz="1800" b="0" i="0" spc="0" baseline="0">
                <a:solidFill>
                  <a:schemeClr val="bg1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2" name="Text Placeholder 29">
            <a:extLst>
              <a:ext uri="{FF2B5EF4-FFF2-40B4-BE49-F238E27FC236}">
                <a16:creationId xmlns:a16="http://schemas.microsoft.com/office/drawing/2014/main" id="{D1ADE805-BFBC-ED47-B9CB-6CB2FF02E868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897799" y="5087328"/>
            <a:ext cx="2133600" cy="369332"/>
          </a:xfrm>
          <a:ln>
            <a:noFill/>
          </a:ln>
        </p:spPr>
        <p:txBody>
          <a:bodyPr lIns="0" tIns="0" rIns="0" bIns="0">
            <a:no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3" name="Text Placeholder 29">
            <a:extLst>
              <a:ext uri="{FF2B5EF4-FFF2-40B4-BE49-F238E27FC236}">
                <a16:creationId xmlns:a16="http://schemas.microsoft.com/office/drawing/2014/main" id="{334A3589-641F-F547-891B-149579153B75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897799" y="4701908"/>
            <a:ext cx="2133600" cy="205837"/>
          </a:xfr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>
              <a:spcBef>
                <a:spcPts val="400"/>
              </a:spcBef>
              <a:buNone/>
              <a:defRPr lang="en-US" sz="1800" spc="0" baseline="0" dirty="0"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marL="0" lvl="0" indent="0">
              <a:spcBef>
                <a:spcPts val="4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6" name="Text Placeholder 29">
            <a:extLst>
              <a:ext uri="{FF2B5EF4-FFF2-40B4-BE49-F238E27FC236}">
                <a16:creationId xmlns:a16="http://schemas.microsoft.com/office/drawing/2014/main" id="{A63F8454-D12E-A641-ABD0-8977D3F5EC05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9001711" y="5087328"/>
            <a:ext cx="2133600" cy="369332"/>
          </a:xfrm>
          <a:ln>
            <a:noFill/>
          </a:ln>
        </p:spPr>
        <p:txBody>
          <a:bodyPr lIns="0" tIns="0" rIns="0" bIns="0">
            <a:no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7" name="Text Placeholder 29">
            <a:extLst>
              <a:ext uri="{FF2B5EF4-FFF2-40B4-BE49-F238E27FC236}">
                <a16:creationId xmlns:a16="http://schemas.microsoft.com/office/drawing/2014/main" id="{F35AA15D-DBAD-9840-8764-A5B6D486A234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9001711" y="4701908"/>
            <a:ext cx="2133600" cy="205837"/>
          </a:xfr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>
              <a:spcBef>
                <a:spcPts val="400"/>
              </a:spcBef>
              <a:buNone/>
              <a:defRPr lang="en-US" sz="1800" spc="0" baseline="0" dirty="0"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marL="0" lvl="0" indent="0">
              <a:spcBef>
                <a:spcPts val="4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8" name="Text Placeholder 29">
            <a:extLst>
              <a:ext uri="{FF2B5EF4-FFF2-40B4-BE49-F238E27FC236}">
                <a16:creationId xmlns:a16="http://schemas.microsoft.com/office/drawing/2014/main" id="{8357CA0F-1A55-B145-8305-562F0DF22543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438143" y="2934856"/>
            <a:ext cx="2133600" cy="369332"/>
          </a:xfrm>
          <a:ln>
            <a:noFill/>
          </a:ln>
        </p:spPr>
        <p:txBody>
          <a:bodyPr lIns="0" tIns="0" rIns="0" bIns="0">
            <a:no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9" name="Text Placeholder 29">
            <a:extLst>
              <a:ext uri="{FF2B5EF4-FFF2-40B4-BE49-F238E27FC236}">
                <a16:creationId xmlns:a16="http://schemas.microsoft.com/office/drawing/2014/main" id="{D6C49F6F-AF28-8942-8442-8F54A1DC388B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6438143" y="2568686"/>
            <a:ext cx="2133600" cy="205837"/>
          </a:xfrm>
          <a:ln>
            <a:noFill/>
          </a:ln>
        </p:spPr>
        <p:txBody>
          <a:bodyPr lIns="0" tIns="0" rIns="0" bIns="0">
            <a:noAutofit/>
          </a:bodyPr>
          <a:lstStyle>
            <a:lvl1pPr marL="0" indent="0">
              <a:spcBef>
                <a:spcPts val="400"/>
              </a:spcBef>
              <a:buNone/>
              <a:defRPr sz="1800" b="0" i="0" spc="0" baseline="0">
                <a:solidFill>
                  <a:schemeClr val="bg1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CE2724A-BCA1-604F-9D18-BF05746408C2}"/>
              </a:ext>
            </a:extLst>
          </p:cNvPr>
          <p:cNvCxnSpPr/>
          <p:nvPr userDrawn="1"/>
        </p:nvCxnSpPr>
        <p:spPr>
          <a:xfrm>
            <a:off x="967689" y="3968780"/>
            <a:ext cx="10275477" cy="0"/>
          </a:xfrm>
          <a:prstGeom prst="line">
            <a:avLst/>
          </a:prstGeom>
          <a:ln w="165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>
            <a:extLst>
              <a:ext uri="{FF2B5EF4-FFF2-40B4-BE49-F238E27FC236}">
                <a16:creationId xmlns:a16="http://schemas.microsoft.com/office/drawing/2014/main" id="{4923D7D1-A9CC-C34C-86FF-43B5C8978712}"/>
              </a:ext>
            </a:extLst>
          </p:cNvPr>
          <p:cNvSpPr/>
          <p:nvPr userDrawn="1"/>
        </p:nvSpPr>
        <p:spPr>
          <a:xfrm>
            <a:off x="964323" y="3883241"/>
            <a:ext cx="163271" cy="16327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6119FF13-13AB-3448-B24E-58E18B3CE2B6}"/>
              </a:ext>
            </a:extLst>
          </p:cNvPr>
          <p:cNvSpPr/>
          <p:nvPr userDrawn="1"/>
        </p:nvSpPr>
        <p:spPr>
          <a:xfrm>
            <a:off x="3531590" y="3892012"/>
            <a:ext cx="163271" cy="16327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2F8F982-870E-AE44-B0D3-B3313BC48DB7}"/>
              </a:ext>
            </a:extLst>
          </p:cNvPr>
          <p:cNvSpPr/>
          <p:nvPr userDrawn="1"/>
        </p:nvSpPr>
        <p:spPr>
          <a:xfrm>
            <a:off x="6098857" y="3883241"/>
            <a:ext cx="163271" cy="16327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549A137-DB5E-9C40-8C0A-ED607212022C}"/>
              </a:ext>
            </a:extLst>
          </p:cNvPr>
          <p:cNvSpPr/>
          <p:nvPr userDrawn="1"/>
        </p:nvSpPr>
        <p:spPr>
          <a:xfrm>
            <a:off x="8666124" y="3892012"/>
            <a:ext cx="163271" cy="16327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1DC2552-C347-4C3D-8C92-4A6981227C0E}"/>
              </a:ext>
            </a:extLst>
          </p:cNvPr>
          <p:cNvSpPr>
            <a:spLocks noGrp="1"/>
          </p:cNvSpPr>
          <p:nvPr>
            <p:ph type="dt" sz="half" idx="36"/>
          </p:nvPr>
        </p:nvSpPr>
        <p:spPr/>
        <p:txBody>
          <a:bodyPr/>
          <a:lstStyle/>
          <a:p>
            <a:fld id="{6FCA8E82-58CD-E045-8B98-B7A85B79B752}" type="datetime4">
              <a:rPr lang="en-US" smtClean="0"/>
              <a:pPr/>
              <a:t>April 10, 2022</a:t>
            </a:fld>
            <a:endParaRPr lang="en-US" dirty="0">
              <a:latin typeface="+mn-lt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B7C35C-F3E4-4522-8711-16E4F9052C2C}"/>
              </a:ext>
            </a:extLst>
          </p:cNvPr>
          <p:cNvSpPr>
            <a:spLocks noGrp="1"/>
          </p:cNvSpPr>
          <p:nvPr>
            <p:ph type="ftr" sz="quarter" idx="37"/>
          </p:nvPr>
        </p:nvSpPr>
        <p:spPr/>
        <p:txBody>
          <a:bodyPr/>
          <a:lstStyle/>
          <a:p>
            <a:r>
              <a:rPr lang="en-US"/>
              <a:t>Annual Review</a:t>
            </a:r>
            <a:endParaRPr lang="en-US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4D6BAD-56F4-42F1-A2B3-FDB73364FD40}"/>
              </a:ext>
            </a:extLst>
          </p:cNvPr>
          <p:cNvSpPr>
            <a:spLocks noGrp="1"/>
          </p:cNvSpPr>
          <p:nvPr>
            <p:ph type="sldNum" sz="quarter" idx="38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861552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 userDrawn="1">
          <p15:clr>
            <a:srgbClr val="FBAE40"/>
          </p15:clr>
        </p15:guide>
        <p15:guide id="3" pos="2880" userDrawn="1">
          <p15:clr>
            <a:srgbClr val="FBAE40"/>
          </p15:clr>
        </p15:guide>
        <p15:guide id="4" pos="5160" userDrawn="1">
          <p15:clr>
            <a:srgbClr val="FBAE40"/>
          </p15:clr>
        </p15:guide>
        <p15:guide id="5" pos="2520" userDrawn="1">
          <p15:clr>
            <a:srgbClr val="FBAE40"/>
          </p15:clr>
        </p15:guide>
        <p15:guide id="6" pos="4800" userDrawn="1">
          <p15:clr>
            <a:srgbClr val="FBAE40"/>
          </p15:clr>
        </p15:guide>
        <p15:guide id="7" orient="horz" pos="1224" userDrawn="1">
          <p15:clr>
            <a:srgbClr val="FBAE40"/>
          </p15:clr>
        </p15:guide>
        <p15:guide id="8" orient="horz" pos="3768" userDrawn="1">
          <p15:clr>
            <a:srgbClr val="FBAE40"/>
          </p15:clr>
        </p15:guide>
        <p15:guide id="9" orient="horz" pos="552" userDrawn="1">
          <p15:clr>
            <a:srgbClr val="FBAE40"/>
          </p15:clr>
        </p15:guide>
        <p15:guide id="10" orient="horz" pos="1512" userDrawn="1">
          <p15:clr>
            <a:srgbClr val="FBAE40"/>
          </p15:clr>
        </p15:guide>
        <p15:guide id="11" orient="horz" pos="2832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ED84C6-50E6-6C43-8031-AFF6268E0C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1550" y="1825625"/>
            <a:ext cx="103822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itle Placeholder 11">
            <a:extLst>
              <a:ext uri="{FF2B5EF4-FFF2-40B4-BE49-F238E27FC236}">
                <a16:creationId xmlns:a16="http://schemas.microsoft.com/office/drawing/2014/main" id="{D41FC0AE-253D-D242-9C88-017078F8A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365125"/>
            <a:ext cx="104013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" name="Date Placeholder 3">
            <a:extLst>
              <a:ext uri="{FF2B5EF4-FFF2-40B4-BE49-F238E27FC236}">
                <a16:creationId xmlns:a16="http://schemas.microsoft.com/office/drawing/2014/main" id="{EF47083A-6D76-4B4D-87CA-E08E212F78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992120" y="6332220"/>
            <a:ext cx="131318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6FCA8E82-58CD-E045-8B98-B7A85B79B752}" type="datetime4">
              <a:rPr lang="en-US" smtClean="0"/>
              <a:pPr/>
              <a:t>April 10, 2022</a:t>
            </a:fld>
            <a:endParaRPr lang="en-US" dirty="0">
              <a:latin typeface="+mn-lt"/>
            </a:endParaRPr>
          </a:p>
        </p:txBody>
      </p:sp>
      <p:sp>
        <p:nvSpPr>
          <p:cNvPr id="31" name="Footer Placeholder 4">
            <a:extLst>
              <a:ext uri="{FF2B5EF4-FFF2-40B4-BE49-F238E27FC236}">
                <a16:creationId xmlns:a16="http://schemas.microsoft.com/office/drawing/2014/main" id="{C9955F1C-C0B1-BA44-8905-6991FA0D1E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94790" y="6332220"/>
            <a:ext cx="149733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Annual Review</a:t>
            </a:r>
            <a:endParaRPr lang="en-US" b="0" dirty="0"/>
          </a:p>
        </p:txBody>
      </p:sp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C8ADA0DF-3751-9A48-8A21-59F01C782D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71550" y="6332220"/>
            <a:ext cx="52324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158922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59" r:id="rId1"/>
    <p:sldLayoutId id="2147483693" r:id="rId2"/>
    <p:sldLayoutId id="2147483671" r:id="rId3"/>
    <p:sldLayoutId id="2147483672" r:id="rId4"/>
    <p:sldLayoutId id="2147483673" r:id="rId5"/>
    <p:sldLayoutId id="2147483684" r:id="rId6"/>
    <p:sldLayoutId id="2147483675" r:id="rId7"/>
    <p:sldLayoutId id="2147483676" r:id="rId8"/>
    <p:sldLayoutId id="2147483677" r:id="rId9"/>
    <p:sldLayoutId id="2147483685" r:id="rId10"/>
    <p:sldLayoutId id="2147483688" r:id="rId11"/>
    <p:sldLayoutId id="2147483692" r:id="rId12"/>
    <p:sldLayoutId id="2147483682" r:id="rId1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spc="100" baseline="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240">
          <p15:clr>
            <a:srgbClr val="547EBF"/>
          </p15:clr>
        </p15:guide>
        <p15:guide id="4" orient="horz" pos="240">
          <p15:clr>
            <a:srgbClr val="547EBF"/>
          </p15:clr>
        </p15:guide>
        <p15:guide id="5" pos="7440">
          <p15:clr>
            <a:srgbClr val="547EBF"/>
          </p15:clr>
        </p15:guide>
        <p15:guide id="6" orient="horz" pos="4080">
          <p15:clr>
            <a:srgbClr val="547EBF"/>
          </p15:clr>
        </p15:guide>
        <p15:guide id="7" pos="600" userDrawn="1">
          <p15:clr>
            <a:srgbClr val="547EBF"/>
          </p15:clr>
        </p15:guide>
        <p15:guide id="8" pos="3720">
          <p15:clr>
            <a:srgbClr val="547EBF"/>
          </p15:clr>
        </p15:guide>
        <p15:guide id="9" pos="2112">
          <p15:clr>
            <a:srgbClr val="547EBF"/>
          </p15:clr>
        </p15:guide>
        <p15:guide id="10" pos="1848">
          <p15:clr>
            <a:srgbClr val="547EBF"/>
          </p15:clr>
        </p15:guide>
        <p15:guide id="11" pos="5568">
          <p15:clr>
            <a:srgbClr val="547EBF"/>
          </p15:clr>
        </p15:guide>
        <p15:guide id="12" pos="5832">
          <p15:clr>
            <a:srgbClr val="547EBF"/>
          </p15:clr>
        </p15:guide>
        <p15:guide id="13" pos="4968">
          <p15:clr>
            <a:srgbClr val="9FCC3B"/>
          </p15:clr>
        </p15:guide>
        <p15:guide id="14" pos="5208">
          <p15:clr>
            <a:srgbClr val="9FCC3B"/>
          </p15:clr>
        </p15:guide>
        <p15:guide id="15" pos="2712">
          <p15:clr>
            <a:srgbClr val="9FCC3B"/>
          </p15:clr>
        </p15:guide>
        <p15:guide id="16" pos="2472">
          <p15:clr>
            <a:srgbClr val="9FCC3B"/>
          </p15:clr>
        </p15:guide>
        <p15:guide id="17" pos="39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E168C-8042-5B4E-A5A4-A5BF693AE2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7054" y="2116182"/>
            <a:ext cx="5491571" cy="1514019"/>
          </a:xfrm>
        </p:spPr>
        <p:txBody>
          <a:bodyPr/>
          <a:lstStyle/>
          <a:p>
            <a:r>
              <a:rPr lang="en-US" dirty="0"/>
              <a:t>The Housing We Need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8E61D8-31A3-2D45-8E25-CBE846E26E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67055" y="4549553"/>
            <a:ext cx="5491570" cy="953337"/>
          </a:xfrm>
        </p:spPr>
        <p:txBody>
          <a:bodyPr/>
          <a:lstStyle/>
          <a:p>
            <a:r>
              <a:rPr lang="en-US" sz="2800" dirty="0">
                <a:latin typeface="+mj-lt"/>
              </a:rPr>
              <a:t>Key points from the Rod Stevens housing report commissioned by the Town of Chapel Hill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60950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text, sign, vector graphics&#10;&#10;Description automatically generated">
            <a:extLst>
              <a:ext uri="{FF2B5EF4-FFF2-40B4-BE49-F238E27FC236}">
                <a16:creationId xmlns:a16="http://schemas.microsoft.com/office/drawing/2014/main" id="{C1F554D2-6369-4773-9FBF-C5C69E381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9337" y="1777927"/>
            <a:ext cx="4542663" cy="4542663"/>
          </a:xfrm>
          <a:prstGeom prst="rect">
            <a:avLst/>
          </a:prstGeom>
          <a:noFill/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353F689-2E51-BF4F-AE47-7CEB7CC4C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3" y="879063"/>
            <a:ext cx="6263042" cy="610863"/>
          </a:xfrm>
        </p:spPr>
        <p:txBody>
          <a:bodyPr anchor="b">
            <a:normAutofit/>
          </a:bodyPr>
          <a:lstStyle/>
          <a:p>
            <a:r>
              <a:rPr lang="en-US" sz="3700" dirty="0"/>
              <a:t>Who drives demand?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7F80A9-6337-524E-AC61-32C5AFEE8E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43789" y="2289363"/>
            <a:ext cx="6205548" cy="2795232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UNC students do not drive the demand for housing in Chapel Hill. Jobs do.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Daily commuting tides: inbound to UNC vs. outbound to RTP jobs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Highest jobs to housing ratio in region</a:t>
            </a:r>
          </a:p>
        </p:txBody>
      </p:sp>
      <p:pic>
        <p:nvPicPr>
          <p:cNvPr id="14" name="Graphic 13" descr="Briefcase with solid fill">
            <a:extLst>
              <a:ext uri="{FF2B5EF4-FFF2-40B4-BE49-F238E27FC236}">
                <a16:creationId xmlns:a16="http://schemas.microsoft.com/office/drawing/2014/main" id="{D2471D33-936D-40EB-A305-F95EF2831A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25327" y="540619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46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CFF5F-6DFB-0D49-B8B1-661F7E788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3" y="879063"/>
            <a:ext cx="10465977" cy="610863"/>
          </a:xfrm>
        </p:spPr>
        <p:txBody>
          <a:bodyPr>
            <a:normAutofit/>
          </a:bodyPr>
          <a:lstStyle/>
          <a:p>
            <a:r>
              <a:rPr lang="en-US" sz="3700" b="1" dirty="0"/>
              <a:t>Whose needs are met by our housing stock?</a:t>
            </a:r>
          </a:p>
        </p:txBody>
      </p:sp>
      <p:graphicFrame>
        <p:nvGraphicFramePr>
          <p:cNvPr id="7" name="Table 4">
            <a:extLst>
              <a:ext uri="{FF2B5EF4-FFF2-40B4-BE49-F238E27FC236}">
                <a16:creationId xmlns:a16="http://schemas.microsoft.com/office/drawing/2014/main" id="{F3B5A5E4-3ABE-D143-902C-F2BCA6C75EDE}"/>
              </a:ext>
            </a:extLst>
          </p:cNvPr>
          <p:cNvGraphicFramePr>
            <a:graphicFrameLocks noGrp="1"/>
          </p:cNvGraphicFramePr>
          <p:nvPr>
            <p:ph type="tbl" sz="quarter" idx="10"/>
            <p:extLst>
              <p:ext uri="{D42A27DB-BD31-4B8C-83A1-F6EECF244321}">
                <p14:modId xmlns:p14="http://schemas.microsoft.com/office/powerpoint/2010/main" val="2479613148"/>
              </p:ext>
            </p:extLst>
          </p:nvPr>
        </p:nvGraphicFramePr>
        <p:xfrm>
          <a:off x="952499" y="1943100"/>
          <a:ext cx="4227953" cy="188521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4227953">
                  <a:extLst>
                    <a:ext uri="{9D8B030D-6E8A-4147-A177-3AD203B41FA5}">
                      <a16:colId xmlns:a16="http://schemas.microsoft.com/office/drawing/2014/main" val="2660631934"/>
                    </a:ext>
                  </a:extLst>
                </a:gridCol>
              </a:tblGrid>
              <a:tr h="592089">
                <a:tc>
                  <a:txBody>
                    <a:bodyPr/>
                    <a:lstStyle/>
                    <a:p>
                      <a:pPr algn="ctr"/>
                      <a:endParaRPr lang="en-US" sz="1400" b="0" i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79928716"/>
                  </a:ext>
                </a:extLst>
              </a:tr>
              <a:tr h="59208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Undergraduate students</a:t>
                      </a:r>
                      <a:endParaRPr lang="en-US" sz="20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602086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Young single professionals</a:t>
                      </a:r>
                      <a:br>
                        <a:rPr lang="en-US" sz="2000" dirty="0">
                          <a:solidFill>
                            <a:schemeClr val="bg1"/>
                          </a:solidFill>
                        </a:rPr>
                      </a:br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(mid 20’s to low 30’s)</a:t>
                      </a:r>
                      <a:endParaRPr lang="en-US" sz="20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34243071"/>
                  </a:ext>
                </a:extLst>
              </a:tr>
            </a:tbl>
          </a:graphicData>
        </a:graphic>
      </p:graphicFrame>
      <p:graphicFrame>
        <p:nvGraphicFramePr>
          <p:cNvPr id="10" name="Table 4">
            <a:extLst>
              <a:ext uri="{FF2B5EF4-FFF2-40B4-BE49-F238E27FC236}">
                <a16:creationId xmlns:a16="http://schemas.microsoft.com/office/drawing/2014/main" id="{9A2DB630-14EA-43BE-B19A-9864E8C1AB8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6084222"/>
              </p:ext>
            </p:extLst>
          </p:nvPr>
        </p:nvGraphicFramePr>
        <p:xfrm>
          <a:off x="7011548" y="1943100"/>
          <a:ext cx="4227953" cy="4253574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4227953">
                  <a:extLst>
                    <a:ext uri="{9D8B030D-6E8A-4147-A177-3AD203B41FA5}">
                      <a16:colId xmlns:a16="http://schemas.microsoft.com/office/drawing/2014/main" val="2660631934"/>
                    </a:ext>
                  </a:extLst>
                </a:gridCol>
              </a:tblGrid>
              <a:tr h="592089">
                <a:tc>
                  <a:txBody>
                    <a:bodyPr/>
                    <a:lstStyle/>
                    <a:p>
                      <a:pPr algn="ctr"/>
                      <a:endParaRPr lang="en-US" sz="1400" b="0" i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79928716"/>
                  </a:ext>
                </a:extLst>
              </a:tr>
              <a:tr h="59208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+mn-lt"/>
                        </a:rPr>
                        <a:t>Under 80% AMI and low-income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60208656"/>
                  </a:ext>
                </a:extLst>
              </a:tr>
              <a:tr h="59208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First-time homeowners</a:t>
                      </a:r>
                      <a:endParaRPr lang="en-US" sz="20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34243071"/>
                  </a:ext>
                </a:extLst>
              </a:tr>
              <a:tr h="59208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Families with young children</a:t>
                      </a:r>
                      <a:endParaRPr lang="en-US" sz="20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50241497"/>
                  </a:ext>
                </a:extLst>
              </a:tr>
              <a:tr h="59208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Divorced parents (especially within walk/bike distance of school)</a:t>
                      </a:r>
                      <a:endParaRPr lang="en-US" sz="20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82035144"/>
                  </a:ext>
                </a:extLst>
              </a:tr>
              <a:tr h="59208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Empty nesters who want to downsize</a:t>
                      </a:r>
                      <a:endParaRPr lang="en-US" sz="20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95653912"/>
                  </a:ext>
                </a:extLst>
              </a:tr>
              <a:tr h="59208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Seniors</a:t>
                      </a:r>
                      <a:endParaRPr lang="en-US" sz="20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14005414"/>
                  </a:ext>
                </a:extLst>
              </a:tr>
            </a:tbl>
          </a:graphicData>
        </a:graphic>
      </p:graphicFrame>
      <p:pic>
        <p:nvPicPr>
          <p:cNvPr id="15" name="Picture 14" descr="Logo, icon&#10;&#10;Description automatically generated">
            <a:extLst>
              <a:ext uri="{FF2B5EF4-FFF2-40B4-BE49-F238E27FC236}">
                <a16:creationId xmlns:a16="http://schemas.microsoft.com/office/drawing/2014/main" id="{D3DFDEEC-B311-4783-8EF0-787D9D2B66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4625" y="1516740"/>
            <a:ext cx="1152976" cy="1152976"/>
          </a:xfrm>
          <a:prstGeom prst="rect">
            <a:avLst/>
          </a:prstGeom>
        </p:spPr>
      </p:pic>
      <p:pic>
        <p:nvPicPr>
          <p:cNvPr id="17" name="Picture 16" descr="Icon&#10;&#10;Description automatically generated">
            <a:extLst>
              <a:ext uri="{FF2B5EF4-FFF2-40B4-BE49-F238E27FC236}">
                <a16:creationId xmlns:a16="http://schemas.microsoft.com/office/drawing/2014/main" id="{E8125E19-EBBD-4859-97DA-5FC724A5C3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5885" y="1439751"/>
            <a:ext cx="1343115" cy="134311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103F6D5-D26B-4A59-95CD-73D88CAF4971}"/>
              </a:ext>
            </a:extLst>
          </p:cNvPr>
          <p:cNvSpPr txBox="1"/>
          <p:nvPr/>
        </p:nvSpPr>
        <p:spPr>
          <a:xfrm>
            <a:off x="952499" y="4873235"/>
            <a:ext cx="513197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*The Area Median Income (AMI) is $84,300</a:t>
            </a:r>
          </a:p>
          <a:p>
            <a:r>
              <a:rPr lang="en-US" sz="2000" dirty="0">
                <a:solidFill>
                  <a:schemeClr val="bg1"/>
                </a:solidFill>
              </a:rPr>
              <a:t>	(Fannie Mae AMI Lookup Tool)</a:t>
            </a:r>
          </a:p>
          <a:p>
            <a:endParaRPr lang="en-US" sz="20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80% AMI = $67,440</a:t>
            </a:r>
          </a:p>
        </p:txBody>
      </p:sp>
    </p:spTree>
    <p:extLst>
      <p:ext uri="{BB962C8B-B14F-4D97-AF65-F5344CB8AC3E}">
        <p14:creationId xmlns:p14="http://schemas.microsoft.com/office/powerpoint/2010/main" val="15563106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59AB390A-6A35-4B56-9CC8-20628FFDB9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46" y="1868265"/>
            <a:ext cx="10324508" cy="426447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6339315B-8AAE-A946-ABBF-894F2E4B1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2" y="879063"/>
            <a:ext cx="10317249" cy="610863"/>
          </a:xfrm>
        </p:spPr>
        <p:txBody>
          <a:bodyPr>
            <a:normAutofit/>
          </a:bodyPr>
          <a:lstStyle/>
          <a:p>
            <a:r>
              <a:rPr lang="en-US" sz="3700" dirty="0"/>
              <a:t>We’ve been building out of balance.</a:t>
            </a:r>
          </a:p>
        </p:txBody>
      </p:sp>
      <p:pic>
        <p:nvPicPr>
          <p:cNvPr id="10" name="Graphic 9" descr="Home with solid fill">
            <a:extLst>
              <a:ext uri="{FF2B5EF4-FFF2-40B4-BE49-F238E27FC236}">
                <a16:creationId xmlns:a16="http://schemas.microsoft.com/office/drawing/2014/main" id="{8332F6A8-062A-4AD2-B6B3-D4907F2C40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21563" y="4965853"/>
            <a:ext cx="914400" cy="914400"/>
          </a:xfrm>
          <a:prstGeom prst="rect">
            <a:avLst/>
          </a:prstGeom>
        </p:spPr>
      </p:pic>
      <p:pic>
        <p:nvPicPr>
          <p:cNvPr id="12" name="Graphic 11" descr="City with solid fill">
            <a:extLst>
              <a:ext uri="{FF2B5EF4-FFF2-40B4-BE49-F238E27FC236}">
                <a16:creationId xmlns:a16="http://schemas.microsoft.com/office/drawing/2014/main" id="{6A203F78-1974-4E1A-ABC7-CF774C46AC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97260" y="496585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021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 descr="Open quotation mark with solid fill">
            <a:extLst>
              <a:ext uri="{FF2B5EF4-FFF2-40B4-BE49-F238E27FC236}">
                <a16:creationId xmlns:a16="http://schemas.microsoft.com/office/drawing/2014/main" id="{3D17C3C0-F9FE-4A46-98C7-62CF6597F9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387899" y="-348125"/>
            <a:ext cx="2353389" cy="2353389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3BD6DF8D-17B5-4853-976E-3EC4185ED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3516" y="3631533"/>
            <a:ext cx="9488158" cy="1935078"/>
          </a:xfrm>
        </p:spPr>
        <p:txBody>
          <a:bodyPr>
            <a:noAutofit/>
          </a:bodyPr>
          <a:lstStyle/>
          <a:p>
            <a:r>
              <a:rPr lang="en-US" sz="3700" dirty="0"/>
              <a:t>Much of the new development </a:t>
            </a:r>
            <a:br>
              <a:rPr lang="en-US" sz="3700" dirty="0"/>
            </a:br>
            <a:r>
              <a:rPr lang="en-US" sz="3700" dirty="0"/>
              <a:t>in Chapel Hill is high-rent apartments </a:t>
            </a:r>
            <a:br>
              <a:rPr lang="en-US" sz="3200" dirty="0">
                <a:latin typeface="+mn-lt"/>
              </a:rPr>
            </a:br>
            <a:br>
              <a:rPr lang="en-US" sz="3200" dirty="0">
                <a:latin typeface="+mn-lt"/>
              </a:rPr>
            </a:br>
            <a:br>
              <a:rPr lang="en-US" sz="3200" dirty="0">
                <a:latin typeface="+mn-lt"/>
              </a:rPr>
            </a:br>
            <a:r>
              <a:rPr lang="en-US" sz="3200" b="0" dirty="0">
                <a:latin typeface="+mn-lt"/>
              </a:rPr>
              <a:t>targeted at young professionals who are not yet ready to buy, many of whom work [elsewhere].</a:t>
            </a:r>
            <a:br>
              <a:rPr lang="en-US" sz="3200" b="0" dirty="0">
                <a:latin typeface="+mn-lt"/>
              </a:rPr>
            </a:br>
            <a:br>
              <a:rPr lang="en-US" sz="3200" b="0" dirty="0">
                <a:latin typeface="+mn-lt"/>
              </a:rPr>
            </a:br>
            <a:r>
              <a:rPr lang="en-US" sz="3200" b="0" dirty="0">
                <a:latin typeface="+mn-lt"/>
              </a:rPr>
              <a:t>When [they] buy, they will probably choose lower-cost houses closer to their work, and Chapel Hill will lose much of that talent.</a:t>
            </a:r>
            <a:br>
              <a:rPr lang="en-US" sz="3200" dirty="0"/>
            </a:br>
            <a:endParaRPr lang="en-US" sz="3200" b="0" dirty="0">
              <a:latin typeface="+mn-lt"/>
            </a:endParaRPr>
          </a:p>
        </p:txBody>
      </p:sp>
      <p:pic>
        <p:nvPicPr>
          <p:cNvPr id="15" name="Graphic 14" descr="Open quotation mark with solid fill">
            <a:extLst>
              <a:ext uri="{FF2B5EF4-FFF2-40B4-BE49-F238E27FC236}">
                <a16:creationId xmlns:a16="http://schemas.microsoft.com/office/drawing/2014/main" id="{8E3BF93D-B65B-4732-9227-1A55617D0A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6871153" y="4389916"/>
            <a:ext cx="2353389" cy="2353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389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6C0F9BD-B1D2-CD46-A495-76352015A4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3921" y="408561"/>
            <a:ext cx="4888899" cy="3482503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353F689-2E51-BF4F-AE47-7CEB7CC4C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3" y="879064"/>
            <a:ext cx="5631330" cy="521719"/>
          </a:xfrm>
        </p:spPr>
        <p:txBody>
          <a:bodyPr anchor="b">
            <a:normAutofit fontScale="90000"/>
          </a:bodyPr>
          <a:lstStyle/>
          <a:p>
            <a:r>
              <a:rPr lang="en-US" sz="3700" dirty="0"/>
              <a:t>How can we achieve the housing we need?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2FBDD44-0FDB-483F-BB70-1D01BE9FC4BD}"/>
              </a:ext>
            </a:extLst>
          </p:cNvPr>
          <p:cNvSpPr txBox="1"/>
          <p:nvPr/>
        </p:nvSpPr>
        <p:spPr>
          <a:xfrm>
            <a:off x="866273" y="2370816"/>
            <a:ext cx="1045945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>
                <a:solidFill>
                  <a:schemeClr val="bg1"/>
                </a:solidFill>
              </a:rPr>
              <a:t>What we’re doing:</a:t>
            </a:r>
          </a:p>
          <a:p>
            <a:r>
              <a:rPr lang="en-US" sz="2800" dirty="0">
                <a:solidFill>
                  <a:schemeClr val="bg1"/>
                </a:solidFill>
              </a:rPr>
              <a:t>	Planning project-by-project with</a:t>
            </a:r>
          </a:p>
          <a:p>
            <a:r>
              <a:rPr lang="en-US" sz="2800" dirty="0">
                <a:solidFill>
                  <a:schemeClr val="bg1"/>
                </a:solidFill>
              </a:rPr>
              <a:t>	no comprehensive vision</a:t>
            </a:r>
          </a:p>
          <a:p>
            <a:r>
              <a:rPr lang="en-US" sz="2800" dirty="0">
                <a:solidFill>
                  <a:schemeClr val="bg1"/>
                </a:solidFill>
              </a:rPr>
              <a:t>	Examples: Berkshire, Aura, Park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b="1" u="sng" dirty="0">
                <a:solidFill>
                  <a:schemeClr val="bg1"/>
                </a:solidFill>
              </a:rPr>
              <a:t>What we need to do:</a:t>
            </a:r>
          </a:p>
          <a:p>
            <a:r>
              <a:rPr lang="en-US" sz="2800" dirty="0">
                <a:solidFill>
                  <a:schemeClr val="bg1"/>
                </a:solidFill>
              </a:rPr>
              <a:t>	Creating neighborhoods; neighborhood area planning</a:t>
            </a:r>
          </a:p>
          <a:p>
            <a:r>
              <a:rPr lang="en-US" sz="2800" dirty="0">
                <a:solidFill>
                  <a:schemeClr val="bg1"/>
                </a:solidFill>
              </a:rPr>
              <a:t>	Examples: Southern Village, </a:t>
            </a:r>
            <a:r>
              <a:rPr lang="en-US" sz="2800" dirty="0" err="1">
                <a:solidFill>
                  <a:schemeClr val="bg1"/>
                </a:solidFill>
              </a:rPr>
              <a:t>Meadowmont</a:t>
            </a:r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	Opportunities: Obey Creek, White Oak, Greene Tract</a:t>
            </a:r>
          </a:p>
        </p:txBody>
      </p:sp>
    </p:spTree>
    <p:extLst>
      <p:ext uri="{BB962C8B-B14F-4D97-AF65-F5344CB8AC3E}">
        <p14:creationId xmlns:p14="http://schemas.microsoft.com/office/powerpoint/2010/main" val="2914873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339315B-8AAE-A946-ABBF-894F2E4B1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2" y="879063"/>
            <a:ext cx="10317249" cy="610863"/>
          </a:xfrm>
        </p:spPr>
        <p:txBody>
          <a:bodyPr>
            <a:noAutofit/>
          </a:bodyPr>
          <a:lstStyle/>
          <a:p>
            <a:r>
              <a:rPr lang="en-US" sz="3700" dirty="0"/>
              <a:t>Require and incorporate community engagement and values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6E1F078-416F-4044-8A45-61EDA53795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4415312"/>
              </p:ext>
            </p:extLst>
          </p:nvPr>
        </p:nvGraphicFramePr>
        <p:xfrm>
          <a:off x="964022" y="1874697"/>
          <a:ext cx="4859262" cy="41042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4859262">
                  <a:extLst>
                    <a:ext uri="{9D8B030D-6E8A-4147-A177-3AD203B41FA5}">
                      <a16:colId xmlns:a16="http://schemas.microsoft.com/office/drawing/2014/main" val="2404987764"/>
                    </a:ext>
                  </a:extLst>
                </a:gridCol>
              </a:tblGrid>
              <a:tr h="586320">
                <a:tc>
                  <a:txBody>
                    <a:bodyPr/>
                    <a:lstStyle/>
                    <a:p>
                      <a:r>
                        <a:rPr lang="en-US" sz="2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Open</a:t>
                      </a:r>
                      <a:r>
                        <a:rPr lang="en-US" sz="2400" b="0" dirty="0">
                          <a:latin typeface="+mn-lt"/>
                        </a:rPr>
                        <a:t>/green space, parks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3168205"/>
                  </a:ext>
                </a:extLst>
              </a:tr>
              <a:tr h="586320">
                <a:tc>
                  <a:txBody>
                    <a:bodyPr/>
                    <a:lstStyle/>
                    <a:p>
                      <a:r>
                        <a:rPr lang="en-US" sz="2400" dirty="0"/>
                        <a:t>Mature trees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5462264"/>
                  </a:ext>
                </a:extLst>
              </a:tr>
              <a:tr h="586320">
                <a:tc>
                  <a:txBody>
                    <a:bodyPr/>
                    <a:lstStyle/>
                    <a:p>
                      <a:r>
                        <a:rPr lang="en-US" sz="2400" dirty="0"/>
                        <a:t>Walking, biking, rolling friendly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3544483"/>
                  </a:ext>
                </a:extLst>
              </a:tr>
              <a:tr h="586320">
                <a:tc>
                  <a:txBody>
                    <a:bodyPr/>
                    <a:lstStyle/>
                    <a:p>
                      <a:r>
                        <a:rPr lang="en-US" sz="2400" dirty="0"/>
                        <a:t>Green design and construction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2147753"/>
                  </a:ext>
                </a:extLst>
              </a:tr>
              <a:tr h="586320">
                <a:tc>
                  <a:txBody>
                    <a:bodyPr/>
                    <a:lstStyle/>
                    <a:p>
                      <a:r>
                        <a:rPr lang="en-US" sz="2400" dirty="0"/>
                        <a:t>Limit massing of buildings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4726639"/>
                  </a:ext>
                </a:extLst>
              </a:tr>
              <a:tr h="586320">
                <a:tc>
                  <a:txBody>
                    <a:bodyPr/>
                    <a:lstStyle/>
                    <a:p>
                      <a:r>
                        <a:rPr lang="en-US" sz="2400" dirty="0"/>
                        <a:t>Aesthetically pleasing architecture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4272269"/>
                  </a:ext>
                </a:extLst>
              </a:tr>
              <a:tr h="586320">
                <a:tc>
                  <a:txBody>
                    <a:bodyPr/>
                    <a:lstStyle/>
                    <a:p>
                      <a:r>
                        <a:rPr lang="en-US" sz="2400" dirty="0"/>
                        <a:t>Access to adequate public transit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8974437"/>
                  </a:ext>
                </a:extLst>
              </a:tr>
            </a:tbl>
          </a:graphicData>
        </a:graphic>
      </p:graphicFrame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CE0F3E1A-8BA7-4648-944B-D66D3E63F6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1425" y="1405705"/>
            <a:ext cx="5041402" cy="504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0728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353F689-2E51-BF4F-AE47-7CEB7CC4C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3" y="770021"/>
            <a:ext cx="8933956" cy="719905"/>
          </a:xfrm>
        </p:spPr>
        <p:txBody>
          <a:bodyPr anchor="b">
            <a:normAutofit/>
          </a:bodyPr>
          <a:lstStyle/>
          <a:p>
            <a:r>
              <a:rPr lang="en-US" sz="3700" dirty="0"/>
              <a:t>Land use planning (LUMO, FLUM)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7F80A9-6337-524E-AC61-32C5AFEE8E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422357" y="2337489"/>
            <a:ext cx="8694821" cy="2795232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Use zoning to get what the community wants vs what developers demand</a:t>
            </a:r>
            <a:br>
              <a:rPr lang="en-US" sz="2800" dirty="0"/>
            </a:b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Limit conversion of affordable to market rate housing, especially mobile home parks</a:t>
            </a:r>
            <a:br>
              <a:rPr lang="en-US" sz="2800" dirty="0"/>
            </a:b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Financial incentives?</a:t>
            </a:r>
          </a:p>
        </p:txBody>
      </p:sp>
    </p:spTree>
    <p:extLst>
      <p:ext uri="{BB962C8B-B14F-4D97-AF65-F5344CB8AC3E}">
        <p14:creationId xmlns:p14="http://schemas.microsoft.com/office/powerpoint/2010/main" val="856655049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Swiss">
      <a:dk1>
        <a:srgbClr val="000000"/>
      </a:dk1>
      <a:lt1>
        <a:srgbClr val="FFFFFF"/>
      </a:lt1>
      <a:dk2>
        <a:srgbClr val="E4E4E4"/>
      </a:dk2>
      <a:lt2>
        <a:srgbClr val="7CA655"/>
      </a:lt2>
      <a:accent1>
        <a:srgbClr val="A9D4DB"/>
      </a:accent1>
      <a:accent2>
        <a:srgbClr val="FBE284"/>
      </a:accent2>
      <a:accent3>
        <a:srgbClr val="4495A2"/>
      </a:accent3>
      <a:accent4>
        <a:srgbClr val="AA5881"/>
      </a:accent4>
      <a:accent5>
        <a:srgbClr val="E06742"/>
      </a:accent5>
      <a:accent6>
        <a:srgbClr val="F9D448"/>
      </a:accent6>
      <a:hlink>
        <a:srgbClr val="4495A2"/>
      </a:hlink>
      <a:folHlink>
        <a:srgbClr val="AA5881"/>
      </a:folHlink>
    </a:clrScheme>
    <a:fontScheme name="Custom 175">
      <a:majorFont>
        <a:latin typeface="Franklin Gothic Demi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wissPresentation C_Win32_MW_JS_SL_v2.potx" id="{230A82CA-9023-4220-9E5B-0E652CF31B20}" vid="{96196EC2-C392-482E-BF29-9BD12A62668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426e97fa315356fffbdcd9876fe988c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4b8f0def80e6d70ce3def20c90759a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9EC1AB0-9704-404D-B6D3-819D938AC55B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1D20B6E4-879E-4E6C-BDE7-261540CD376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4F21D10-BD83-491A-AAA6-945C2DB1EB0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Geometric annual presentation</Template>
  <TotalTime>196</TotalTime>
  <Words>343</Words>
  <PresentationFormat>Widescreen</PresentationFormat>
  <Paragraphs>43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Franklin Gothic Book</vt:lpstr>
      <vt:lpstr>Franklin Gothic Demi</vt:lpstr>
      <vt:lpstr>Wingdings</vt:lpstr>
      <vt:lpstr>Theme1</vt:lpstr>
      <vt:lpstr>The Housing We Need</vt:lpstr>
      <vt:lpstr>Who drives demand?</vt:lpstr>
      <vt:lpstr>Whose needs are met by our housing stock?</vt:lpstr>
      <vt:lpstr>We’ve been building out of balance.</vt:lpstr>
      <vt:lpstr>Much of the new development  in Chapel Hill is high-rent apartments    targeted at young professionals who are not yet ready to buy, many of whom work [elsewhere].  When [they] buy, they will probably choose lower-cost houses closer to their work, and Chapel Hill will lose much of that talent. </vt:lpstr>
      <vt:lpstr>How can we achieve the housing we need?</vt:lpstr>
      <vt:lpstr>Require and incorporate community engagement and values</vt:lpstr>
      <vt:lpstr>Land use planning (LUMO, FLUM)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2022-04-10T12:58:34Z</dcterms:created>
  <dcterms:modified xsi:type="dcterms:W3CDTF">2022-04-10T17:58:22Z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